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1"/>
  </p:notesMasterIdLst>
  <p:sldIdLst>
    <p:sldId id="295" r:id="rId2"/>
    <p:sldId id="257" r:id="rId3"/>
    <p:sldId id="258" r:id="rId4"/>
    <p:sldId id="259" r:id="rId5"/>
    <p:sldId id="262" r:id="rId6"/>
    <p:sldId id="263" r:id="rId7"/>
    <p:sldId id="264" r:id="rId8"/>
    <p:sldId id="265" r:id="rId9"/>
    <p:sldId id="267" r:id="rId10"/>
    <p:sldId id="296" r:id="rId11"/>
    <p:sldId id="297" r:id="rId12"/>
    <p:sldId id="298" r:id="rId13"/>
    <p:sldId id="301" r:id="rId14"/>
    <p:sldId id="299" r:id="rId15"/>
    <p:sldId id="300" r:id="rId16"/>
    <p:sldId id="271" r:id="rId17"/>
    <p:sldId id="272" r:id="rId18"/>
    <p:sldId id="273" r:id="rId19"/>
    <p:sldId id="302" r:id="rId20"/>
  </p:sldIdLst>
  <p:sldSz cx="9144000" cy="5143500" type="screen16x9"/>
  <p:notesSz cx="6858000" cy="9144000"/>
  <p:embeddedFontLst>
    <p:embeddedFont>
      <p:font typeface="Montserrat Light" panose="020B0604020202020204" charset="0"/>
      <p:regular r:id="rId22"/>
      <p:bold r:id="rId23"/>
      <p:italic r:id="rId24"/>
      <p:boldItalic r:id="rId25"/>
    </p:embeddedFont>
    <p:embeddedFont>
      <p:font typeface="Montserrat" panose="020B0604020202020204" charset="0"/>
      <p:regular r:id="rId26"/>
      <p:bold r:id="rId27"/>
      <p:italic r:id="rId28"/>
      <p:boldItalic r:id="rId29"/>
    </p:embeddedFont>
    <p:embeddedFont>
      <p:font typeface="DM Serif Display" panose="020B0604020202020204" charset="0"/>
      <p:regular r:id="rId30"/>
      <p:italic r:id="rId31"/>
    </p:embeddedFon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5CF634-BF82-445E-975C-3A6A0FACAB5D}">
  <a:tblStyle styleId="{2A5CF634-BF82-445E-975C-3A6A0FACAB5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EFE7647-697C-4ABB-AA9B-82A436A19AF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491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63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545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818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698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876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031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6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0" y="0"/>
            <a:ext cx="9144191" cy="51435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188725" y="2378350"/>
            <a:ext cx="6766500" cy="1305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188725" y="3780303"/>
            <a:ext cx="6766500" cy="285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188725" y="1028875"/>
            <a:ext cx="6766500" cy="15675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endParaRPr/>
          </a:p>
        </p:txBody>
      </p:sp>
      <p:sp>
        <p:nvSpPr>
          <p:cNvPr id="24" name="Google Shape;24;p5"/>
          <p:cNvSpPr txBox="1">
            <a:spLocks noGrp="1"/>
          </p:cNvSpPr>
          <p:nvPr>
            <p:ph type="body" idx="1"/>
          </p:nvPr>
        </p:nvSpPr>
        <p:spPr>
          <a:xfrm>
            <a:off x="1188725" y="2851925"/>
            <a:ext cx="6766500" cy="15675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Font typeface="Montserrat Light"/>
              <a:buChar char="╺"/>
              <a:defRPr sz="1600">
                <a:latin typeface="Montserrat Light"/>
                <a:ea typeface="Montserrat Light"/>
                <a:cs typeface="Montserrat Light"/>
                <a:sym typeface="Montserrat Light"/>
              </a:defRPr>
            </a:lvl1pPr>
            <a:lvl2pPr marL="914400" lvl="1" indent="-330200" rtl="0">
              <a:spcBef>
                <a:spcPts val="0"/>
              </a:spcBef>
              <a:spcAft>
                <a:spcPts val="0"/>
              </a:spcAft>
              <a:buSzPts val="1600"/>
              <a:buFont typeface="Montserrat Light"/>
              <a:buChar char="-"/>
              <a:defRPr sz="1600">
                <a:latin typeface="Montserrat Light"/>
                <a:ea typeface="Montserrat Light"/>
                <a:cs typeface="Montserrat Light"/>
                <a:sym typeface="Montserrat Light"/>
              </a:defRPr>
            </a:lvl2pPr>
            <a:lvl3pPr marL="1371600" lvl="2"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3pPr>
            <a:lvl4pPr marL="1828800" lvl="3"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4pPr>
            <a:lvl5pPr marL="2286000" lvl="4"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5pPr>
            <a:lvl6pPr marL="2743200" lvl="5"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6pPr>
            <a:lvl7pPr marL="3200400" lvl="6"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7pPr>
            <a:lvl8pPr marL="3657600" lvl="7"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8pPr>
            <a:lvl9pPr marL="4114800" lvl="8" indent="-330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9pPr>
          </a:lstStyle>
          <a:p>
            <a:endParaRPr/>
          </a:p>
        </p:txBody>
      </p:sp>
      <p:sp>
        <p:nvSpPr>
          <p:cNvPr id="25" name="Google Shape;25;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188725" y="1028875"/>
            <a:ext cx="6766500" cy="15675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endParaRPr/>
          </a:p>
        </p:txBody>
      </p:sp>
      <p:sp>
        <p:nvSpPr>
          <p:cNvPr id="29" name="Google Shape;29;p6"/>
          <p:cNvSpPr txBox="1">
            <a:spLocks noGrp="1"/>
          </p:cNvSpPr>
          <p:nvPr>
            <p:ph type="body" idx="1"/>
          </p:nvPr>
        </p:nvSpPr>
        <p:spPr>
          <a:xfrm>
            <a:off x="1188725" y="2851925"/>
            <a:ext cx="3183600" cy="15675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0" name="Google Shape;30;p6"/>
          <p:cNvSpPr txBox="1">
            <a:spLocks noGrp="1"/>
          </p:cNvSpPr>
          <p:nvPr>
            <p:ph type="body" idx="2"/>
          </p:nvPr>
        </p:nvSpPr>
        <p:spPr>
          <a:xfrm>
            <a:off x="4771764" y="2851925"/>
            <a:ext cx="3183600" cy="15675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1" name="Google Shape;31;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188725" y="1028875"/>
            <a:ext cx="6766500" cy="15675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a:endParaRPr/>
          </a:p>
        </p:txBody>
      </p:sp>
      <p:sp>
        <p:nvSpPr>
          <p:cNvPr id="35" name="Google Shape;35;p7"/>
          <p:cNvSpPr txBox="1">
            <a:spLocks noGrp="1"/>
          </p:cNvSpPr>
          <p:nvPr>
            <p:ph type="body" idx="1"/>
          </p:nvPr>
        </p:nvSpPr>
        <p:spPr>
          <a:xfrm>
            <a:off x="1188725" y="2851925"/>
            <a:ext cx="2031600" cy="1567500"/>
          </a:xfrm>
          <a:prstGeom prst="rect">
            <a:avLst/>
          </a:prstGeom>
        </p:spPr>
        <p:txBody>
          <a:bodyPr spcFirstLastPara="1" wrap="square" lIns="0" tIns="0" rIns="0" bIns="0"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3524053" y="2851925"/>
            <a:ext cx="2031600" cy="1567500"/>
          </a:xfrm>
          <a:prstGeom prst="rect">
            <a:avLst/>
          </a:prstGeom>
        </p:spPr>
        <p:txBody>
          <a:bodyPr spcFirstLastPara="1" wrap="square" lIns="0" tIns="0" rIns="0" bIns="0"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5859380" y="2851925"/>
            <a:ext cx="2031600" cy="1567500"/>
          </a:xfrm>
          <a:prstGeom prst="rect">
            <a:avLst/>
          </a:prstGeom>
        </p:spPr>
        <p:txBody>
          <a:bodyPr spcFirstLastPara="1" wrap="square" lIns="0" tIns="0" rIns="0" bIns="0"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8"/>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188725" y="1048275"/>
            <a:ext cx="6766500" cy="4785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2" name="Google Shape;42;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ark 1" type="blank">
  <p:cSld name="BLANK">
    <p:spTree>
      <p:nvGrpSpPr>
        <p:cNvPr id="1" name="Shape 47"/>
        <p:cNvGrpSpPr/>
        <p:nvPr/>
      </p:nvGrpSpPr>
      <p:grpSpPr>
        <a:xfrm>
          <a:off x="0" y="0"/>
          <a:ext cx="0" cy="0"/>
          <a:chOff x="0" y="0"/>
          <a:chExt cx="0" cy="0"/>
        </a:xfrm>
      </p:grpSpPr>
      <p:sp>
        <p:nvSpPr>
          <p:cNvPr id="48" name="Google Shape;48;p10"/>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Dark 2">
  <p:cSld name="BLANK_1">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3"/>
          <p:cNvSpPr/>
          <p:nvPr/>
        </p:nvSpPr>
        <p:spPr>
          <a:xfrm>
            <a:off x="0" y="0"/>
            <a:ext cx="9144191" cy="51435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Dark 3">
  <p:cSld name="BLANK_1_1">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4"/>
          <p:cNvSpPr/>
          <p:nvPr/>
        </p:nvSpPr>
        <p:spPr>
          <a:xfrm rot="5400000" flipH="1">
            <a:off x="-248212" y="246209"/>
            <a:ext cx="5151227" cy="4654804"/>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8725" y="1028875"/>
            <a:ext cx="6766500" cy="15675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188725" y="2851925"/>
            <a:ext cx="6766500" cy="15675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2"/>
                </a:solidFill>
                <a:latin typeface="DM Serif Display"/>
                <a:ea typeface="DM Serif Display"/>
                <a:cs typeface="DM Serif Display"/>
                <a:sym typeface="DM Serif Display"/>
              </a:defRPr>
            </a:lvl1pPr>
            <a:lvl2pPr lvl="1" algn="r" rtl="0">
              <a:buNone/>
              <a:defRPr sz="1300">
                <a:solidFill>
                  <a:schemeClr val="dk2"/>
                </a:solidFill>
                <a:latin typeface="DM Serif Display"/>
                <a:ea typeface="DM Serif Display"/>
                <a:cs typeface="DM Serif Display"/>
                <a:sym typeface="DM Serif Display"/>
              </a:defRPr>
            </a:lvl2pPr>
            <a:lvl3pPr lvl="2" algn="r" rtl="0">
              <a:buNone/>
              <a:defRPr sz="1300">
                <a:solidFill>
                  <a:schemeClr val="dk2"/>
                </a:solidFill>
                <a:latin typeface="DM Serif Display"/>
                <a:ea typeface="DM Serif Display"/>
                <a:cs typeface="DM Serif Display"/>
                <a:sym typeface="DM Serif Display"/>
              </a:defRPr>
            </a:lvl3pPr>
            <a:lvl4pPr lvl="3" algn="r" rtl="0">
              <a:buNone/>
              <a:defRPr sz="1300">
                <a:solidFill>
                  <a:schemeClr val="dk2"/>
                </a:solidFill>
                <a:latin typeface="DM Serif Display"/>
                <a:ea typeface="DM Serif Display"/>
                <a:cs typeface="DM Serif Display"/>
                <a:sym typeface="DM Serif Display"/>
              </a:defRPr>
            </a:lvl4pPr>
            <a:lvl5pPr lvl="4" algn="r" rtl="0">
              <a:buNone/>
              <a:defRPr sz="1300">
                <a:solidFill>
                  <a:schemeClr val="dk2"/>
                </a:solidFill>
                <a:latin typeface="DM Serif Display"/>
                <a:ea typeface="DM Serif Display"/>
                <a:cs typeface="DM Serif Display"/>
                <a:sym typeface="DM Serif Display"/>
              </a:defRPr>
            </a:lvl5pPr>
            <a:lvl6pPr lvl="5" algn="r" rtl="0">
              <a:buNone/>
              <a:defRPr sz="1300">
                <a:solidFill>
                  <a:schemeClr val="dk2"/>
                </a:solidFill>
                <a:latin typeface="DM Serif Display"/>
                <a:ea typeface="DM Serif Display"/>
                <a:cs typeface="DM Serif Display"/>
                <a:sym typeface="DM Serif Display"/>
              </a:defRPr>
            </a:lvl6pPr>
            <a:lvl7pPr lvl="6" algn="r" rtl="0">
              <a:buNone/>
              <a:defRPr sz="1300">
                <a:solidFill>
                  <a:schemeClr val="dk2"/>
                </a:solidFill>
                <a:latin typeface="DM Serif Display"/>
                <a:ea typeface="DM Serif Display"/>
                <a:cs typeface="DM Serif Display"/>
                <a:sym typeface="DM Serif Display"/>
              </a:defRPr>
            </a:lvl7pPr>
            <a:lvl8pPr lvl="7" algn="r" rtl="0">
              <a:buNone/>
              <a:defRPr sz="1300">
                <a:solidFill>
                  <a:schemeClr val="dk2"/>
                </a:solidFill>
                <a:latin typeface="DM Serif Display"/>
                <a:ea typeface="DM Serif Display"/>
                <a:cs typeface="DM Serif Display"/>
                <a:sym typeface="DM Serif Display"/>
              </a:defRPr>
            </a:lvl8pPr>
            <a:lvl9pPr lvl="8" algn="r" rtl="0">
              <a:buNone/>
              <a:defRPr sz="1300">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6" r:id="rId6"/>
    <p:sldLayoutId id="2147483659"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3389/fnut.2022.888245"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756334" y="419276"/>
            <a:ext cx="7501620" cy="1567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4400" dirty="0">
                <a:solidFill>
                  <a:schemeClr val="accent6"/>
                </a:solidFill>
              </a:rPr>
              <a:t>Wellwise</a:t>
            </a:r>
            <a:r>
              <a:rPr lang="en-US" sz="4400" dirty="0"/>
              <a:t>: Advanced Nutrition Monitoring system</a:t>
            </a:r>
            <a:endParaRPr sz="4400" dirty="0"/>
          </a:p>
        </p:txBody>
      </p:sp>
      <p:sp>
        <p:nvSpPr>
          <p:cNvPr id="105" name="Google Shape;105;p2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3" name="TextBox 2"/>
          <p:cNvSpPr txBox="1"/>
          <p:nvPr/>
        </p:nvSpPr>
        <p:spPr>
          <a:xfrm>
            <a:off x="756334" y="3033823"/>
            <a:ext cx="2190307" cy="1384995"/>
          </a:xfrm>
          <a:prstGeom prst="rect">
            <a:avLst/>
          </a:prstGeom>
          <a:noFill/>
        </p:spPr>
        <p:txBody>
          <a:bodyPr wrap="square" rtlCol="0">
            <a:spAutoFit/>
          </a:bodyPr>
          <a:lstStyle/>
          <a:p>
            <a:r>
              <a:rPr lang="en-US" dirty="0">
                <a:solidFill>
                  <a:schemeClr val="bg1"/>
                </a:solidFill>
              </a:rPr>
              <a:t>Project Guide:</a:t>
            </a:r>
          </a:p>
          <a:p>
            <a:r>
              <a:rPr lang="en-US" dirty="0">
                <a:solidFill>
                  <a:schemeClr val="bg1"/>
                </a:solidFill>
              </a:rPr>
              <a:t>Ms. Jyothi V Prasad</a:t>
            </a:r>
          </a:p>
          <a:p>
            <a:r>
              <a:rPr lang="en-US" dirty="0">
                <a:solidFill>
                  <a:schemeClr val="bg1"/>
                </a:solidFill>
              </a:rPr>
              <a:t>Assistant Professor</a:t>
            </a:r>
          </a:p>
          <a:p>
            <a:r>
              <a:rPr lang="en-US" dirty="0">
                <a:solidFill>
                  <a:schemeClr val="bg1"/>
                </a:solidFill>
              </a:rPr>
              <a:t>Dept. of CSE</a:t>
            </a:r>
          </a:p>
          <a:p>
            <a:r>
              <a:rPr lang="en-US" dirty="0">
                <a:solidFill>
                  <a:schemeClr val="bg1"/>
                </a:solidFill>
              </a:rPr>
              <a:t>MITE,</a:t>
            </a:r>
          </a:p>
          <a:p>
            <a:r>
              <a:rPr lang="en-US" dirty="0">
                <a:solidFill>
                  <a:schemeClr val="bg1"/>
                </a:solidFill>
              </a:rPr>
              <a:t>Mangalore</a:t>
            </a:r>
            <a:endParaRPr lang="en-IN" dirty="0">
              <a:solidFill>
                <a:schemeClr val="bg1"/>
              </a:solidFill>
            </a:endParaRPr>
          </a:p>
        </p:txBody>
      </p:sp>
      <p:sp>
        <p:nvSpPr>
          <p:cNvPr id="4" name="TextBox 3"/>
          <p:cNvSpPr txBox="1"/>
          <p:nvPr/>
        </p:nvSpPr>
        <p:spPr>
          <a:xfrm>
            <a:off x="5189159" y="3120279"/>
            <a:ext cx="3763925" cy="1169551"/>
          </a:xfrm>
          <a:prstGeom prst="rect">
            <a:avLst/>
          </a:prstGeom>
          <a:noFill/>
        </p:spPr>
        <p:txBody>
          <a:bodyPr wrap="square" rtlCol="0">
            <a:spAutoFit/>
          </a:bodyPr>
          <a:lstStyle/>
          <a:p>
            <a:r>
              <a:rPr lang="en-US" dirty="0">
                <a:solidFill>
                  <a:schemeClr val="bg1"/>
                </a:solidFill>
              </a:rPr>
              <a:t>Team MEMBERS:</a:t>
            </a:r>
          </a:p>
          <a:p>
            <a:r>
              <a:rPr lang="en-US" dirty="0">
                <a:solidFill>
                  <a:schemeClr val="bg1"/>
                </a:solidFill>
              </a:rPr>
              <a:t>KRISHNARAJ S        – 4MT20CS088</a:t>
            </a:r>
          </a:p>
          <a:p>
            <a:r>
              <a:rPr lang="en-US" dirty="0">
                <a:solidFill>
                  <a:schemeClr val="bg1"/>
                </a:solidFill>
              </a:rPr>
              <a:t>PRASHANTH D         - 4MT20CS117</a:t>
            </a:r>
          </a:p>
          <a:p>
            <a:r>
              <a:rPr lang="en-US" dirty="0">
                <a:solidFill>
                  <a:schemeClr val="bg1"/>
                </a:solidFill>
              </a:rPr>
              <a:t>PRASIDDHI NAYAK – 4MT20CS118</a:t>
            </a:r>
          </a:p>
          <a:p>
            <a:r>
              <a:rPr lang="en-US" dirty="0">
                <a:solidFill>
                  <a:schemeClr val="bg1"/>
                </a:solidFill>
              </a:rPr>
              <a:t>SATHWIK RAO K      - 4MT20CS142</a:t>
            </a:r>
            <a:endParaRPr lang="en-IN" dirty="0">
              <a:solidFill>
                <a:schemeClr val="bg1"/>
              </a:solidFill>
            </a:endParaRPr>
          </a:p>
        </p:txBody>
      </p:sp>
    </p:spTree>
    <p:extLst>
      <p:ext uri="{BB962C8B-B14F-4D97-AF65-F5344CB8AC3E}">
        <p14:creationId xmlns:p14="http://schemas.microsoft.com/office/powerpoint/2010/main" val="4175225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3423510" y="362920"/>
            <a:ext cx="2582752" cy="64717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a:solidFill>
                  <a:schemeClr val="accent6"/>
                </a:solidFill>
              </a:rPr>
              <a:t>W</a:t>
            </a:r>
            <a:r>
              <a:rPr lang="en" sz="4400" dirty="0"/>
              <a:t>orkflow</a:t>
            </a:r>
            <a:endParaRPr sz="4400" dirty="0"/>
          </a:p>
        </p:txBody>
      </p:sp>
      <p:sp>
        <p:nvSpPr>
          <p:cNvPr id="161" name="Google Shape;161;p27"/>
          <p:cNvSpPr txBox="1">
            <a:spLocks noGrp="1"/>
          </p:cNvSpPr>
          <p:nvPr>
            <p:ph type="sldNum" idx="12"/>
          </p:nvPr>
        </p:nvSpPr>
        <p:spPr>
          <a:xfrm>
            <a:off x="8390207" y="4999717"/>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25" y="1094625"/>
            <a:ext cx="7350642" cy="3708651"/>
          </a:xfrm>
          <a:prstGeom prst="rect">
            <a:avLst/>
          </a:prstGeom>
        </p:spPr>
      </p:pic>
    </p:spTree>
    <p:extLst>
      <p:ext uri="{BB962C8B-B14F-4D97-AF65-F5344CB8AC3E}">
        <p14:creationId xmlns:p14="http://schemas.microsoft.com/office/powerpoint/2010/main" val="38776874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3305433" y="476334"/>
            <a:ext cx="2533133" cy="64717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a:solidFill>
                  <a:schemeClr val="accent6"/>
                </a:solidFill>
              </a:rPr>
              <a:t>O</a:t>
            </a:r>
            <a:r>
              <a:rPr lang="en" sz="4400" dirty="0"/>
              <a:t>utcomes</a:t>
            </a:r>
            <a:r>
              <a:rPr lang="en" dirty="0"/>
              <a:t/>
            </a:r>
            <a:br>
              <a:rPr lang="en" dirty="0"/>
            </a:br>
            <a:endParaRPr dirty="0"/>
          </a:p>
        </p:txBody>
      </p:sp>
      <p:sp>
        <p:nvSpPr>
          <p:cNvPr id="161" name="Google Shape;161;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5" name="Google Shape;181;p28"/>
          <p:cNvGraphicFramePr/>
          <p:nvPr>
            <p:extLst>
              <p:ext uri="{D42A27DB-BD31-4B8C-83A1-F6EECF244321}">
                <p14:modId xmlns:p14="http://schemas.microsoft.com/office/powerpoint/2010/main" val="2127466292"/>
              </p:ext>
            </p:extLst>
          </p:nvPr>
        </p:nvGraphicFramePr>
        <p:xfrm>
          <a:off x="2367516" y="1832109"/>
          <a:ext cx="4253778" cy="1577340"/>
        </p:xfrm>
        <a:graphic>
          <a:graphicData uri="http://schemas.openxmlformats.org/drawingml/2006/table">
            <a:tbl>
              <a:tblPr>
                <a:noFill/>
                <a:tableStyleId>{2A5CF634-BF82-445E-975C-3A6A0FACAB5D}</a:tableStyleId>
              </a:tblPr>
              <a:tblGrid>
                <a:gridCol w="1417926">
                  <a:extLst>
                    <a:ext uri="{9D8B030D-6E8A-4147-A177-3AD203B41FA5}">
                      <a16:colId xmlns:a16="http://schemas.microsoft.com/office/drawing/2014/main" val="20000"/>
                    </a:ext>
                  </a:extLst>
                </a:gridCol>
                <a:gridCol w="1417926">
                  <a:extLst>
                    <a:ext uri="{9D8B030D-6E8A-4147-A177-3AD203B41FA5}">
                      <a16:colId xmlns:a16="http://schemas.microsoft.com/office/drawing/2014/main" val="20001"/>
                    </a:ext>
                  </a:extLst>
                </a:gridCol>
                <a:gridCol w="1417926">
                  <a:extLst>
                    <a:ext uri="{9D8B030D-6E8A-4147-A177-3AD203B41FA5}">
                      <a16:colId xmlns:a16="http://schemas.microsoft.com/office/drawing/2014/main" val="20002"/>
                    </a:ext>
                  </a:extLst>
                </a:gridCol>
              </a:tblGrid>
              <a:tr h="525780">
                <a:tc>
                  <a:txBody>
                    <a:bodyPr/>
                    <a:lstStyle/>
                    <a:p>
                      <a:pPr marL="0" lvl="0" indent="0" algn="l" rtl="0">
                        <a:spcBef>
                          <a:spcPts val="0"/>
                        </a:spcBef>
                        <a:spcAft>
                          <a:spcPts val="0"/>
                        </a:spcAft>
                        <a:buNone/>
                      </a:pPr>
                      <a:endParaRPr sz="1000">
                        <a:solidFill>
                          <a:schemeClr val="lt1"/>
                        </a:solidFill>
                        <a:latin typeface="Times New Roman" panose="02020603050405020304" pitchFamily="18" charset="0"/>
                        <a:ea typeface="Montserrat Light"/>
                        <a:cs typeface="Times New Roman" panose="02020603050405020304" pitchFamily="18" charset="0"/>
                        <a:sym typeface="Montserrat Light"/>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A7C1FF">
                        <a:alpha val="31279"/>
                      </a:srgbClr>
                    </a:solidFill>
                  </a:tcPr>
                </a:tc>
                <a:tc>
                  <a:txBody>
                    <a:bodyPr/>
                    <a:lstStyle/>
                    <a:p>
                      <a:pPr marL="0" lvl="0" indent="0" algn="ctr" rtl="0">
                        <a:spcBef>
                          <a:spcPts val="0"/>
                        </a:spcBef>
                        <a:spcAft>
                          <a:spcPts val="0"/>
                        </a:spcAft>
                        <a:buNone/>
                      </a:pPr>
                      <a:r>
                        <a:rPr lang="en" sz="1000" b="1" dirty="0" smtClean="0">
                          <a:solidFill>
                            <a:schemeClr val="accent6"/>
                          </a:solidFill>
                          <a:latin typeface="Times New Roman" panose="02020603050405020304" pitchFamily="18" charset="0"/>
                          <a:ea typeface="Montserrat Light"/>
                          <a:cs typeface="Times New Roman" panose="02020603050405020304" pitchFamily="18" charset="0"/>
                          <a:sym typeface="Montserrat Light"/>
                        </a:rPr>
                        <a:t>YOLOv7</a:t>
                      </a:r>
                      <a:endParaRPr sz="1000" b="1" dirty="0">
                        <a:solidFill>
                          <a:schemeClr val="accent6"/>
                        </a:solidFill>
                        <a:latin typeface="Times New Roman" panose="02020603050405020304" pitchFamily="18" charset="0"/>
                        <a:ea typeface="Montserrat Light"/>
                        <a:cs typeface="Times New Roman" panose="02020603050405020304" pitchFamily="18" charset="0"/>
                        <a:sym typeface="Montserrat Light"/>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A7C1FF">
                        <a:alpha val="31279"/>
                      </a:srgbClr>
                    </a:solidFill>
                  </a:tcPr>
                </a:tc>
                <a:tc>
                  <a:txBody>
                    <a:bodyPr/>
                    <a:lstStyle/>
                    <a:p>
                      <a:pPr marL="0" lvl="0" indent="0" algn="ctr" rtl="0">
                        <a:spcBef>
                          <a:spcPts val="0"/>
                        </a:spcBef>
                        <a:spcAft>
                          <a:spcPts val="0"/>
                        </a:spcAft>
                        <a:buNone/>
                      </a:pPr>
                      <a:r>
                        <a:rPr lang="en" sz="1000" b="1" dirty="0" smtClean="0">
                          <a:solidFill>
                            <a:schemeClr val="accent6"/>
                          </a:solidFill>
                          <a:latin typeface="Times New Roman" panose="02020603050405020304" pitchFamily="18" charset="0"/>
                          <a:ea typeface="Montserrat Light"/>
                          <a:cs typeface="Times New Roman" panose="02020603050405020304" pitchFamily="18" charset="0"/>
                          <a:sym typeface="Montserrat Light"/>
                        </a:rPr>
                        <a:t>YOLOv8</a:t>
                      </a:r>
                      <a:endParaRPr sz="1000" b="1" dirty="0">
                        <a:solidFill>
                          <a:schemeClr val="accent6"/>
                        </a:solidFill>
                        <a:latin typeface="Times New Roman" panose="02020603050405020304" pitchFamily="18" charset="0"/>
                        <a:ea typeface="Montserrat Light"/>
                        <a:cs typeface="Times New Roman" panose="02020603050405020304" pitchFamily="18" charset="0"/>
                        <a:sym typeface="Montserrat Light"/>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A7C1FF">
                        <a:alpha val="31279"/>
                      </a:srgbClr>
                    </a:solidFill>
                  </a:tcPr>
                </a:tc>
                <a:extLst>
                  <a:ext uri="{0D108BD9-81ED-4DB2-BD59-A6C34878D82A}">
                    <a16:rowId xmlns:a16="http://schemas.microsoft.com/office/drawing/2014/main" val="10000"/>
                  </a:ext>
                </a:extLst>
              </a:tr>
              <a:tr h="525780">
                <a:tc>
                  <a:txBody>
                    <a:bodyPr/>
                    <a:lstStyle/>
                    <a:p>
                      <a:pPr marL="0" lvl="0" indent="0" algn="r" rtl="0">
                        <a:spcBef>
                          <a:spcPts val="0"/>
                        </a:spcBef>
                        <a:spcAft>
                          <a:spcPts val="0"/>
                        </a:spcAft>
                        <a:buNone/>
                      </a:pPr>
                      <a:r>
                        <a:rPr lang="en-US" sz="1000" b="1" dirty="0" smtClean="0">
                          <a:solidFill>
                            <a:schemeClr val="accent6"/>
                          </a:solidFill>
                          <a:latin typeface="Times New Roman" panose="02020603050405020304" pitchFamily="18" charset="0"/>
                          <a:ea typeface="Montserrat Light"/>
                          <a:cs typeface="Times New Roman" panose="02020603050405020304" pitchFamily="18" charset="0"/>
                          <a:sym typeface="Montserrat Light"/>
                        </a:rPr>
                        <a:t>Training Accuracy</a:t>
                      </a:r>
                      <a:endParaRPr sz="1000" b="1" dirty="0">
                        <a:solidFill>
                          <a:schemeClr val="accent6"/>
                        </a:solidFill>
                        <a:latin typeface="Times New Roman" panose="02020603050405020304" pitchFamily="18" charset="0"/>
                        <a:ea typeface="Montserrat Light"/>
                        <a:cs typeface="Times New Roman" panose="02020603050405020304" pitchFamily="18" charset="0"/>
                        <a:sym typeface="Montserrat Light"/>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A7C1FF">
                        <a:alpha val="31279"/>
                      </a:srgbClr>
                    </a:solidFill>
                  </a:tcPr>
                </a:tc>
                <a:tc>
                  <a:txBody>
                    <a:bodyPr/>
                    <a:lstStyle/>
                    <a:p>
                      <a:pPr marL="0" lvl="0" indent="0" algn="ctr" rtl="0">
                        <a:spcBef>
                          <a:spcPts val="0"/>
                        </a:spcBef>
                        <a:spcAft>
                          <a:spcPts val="0"/>
                        </a:spcAft>
                        <a:buNone/>
                      </a:pPr>
                      <a:r>
                        <a:rPr lang="en" sz="1200" b="1" dirty="0" smtClean="0">
                          <a:solidFill>
                            <a:schemeClr val="lt1"/>
                          </a:solidFill>
                          <a:latin typeface="Times New Roman" panose="02020603050405020304" pitchFamily="18" charset="0"/>
                          <a:ea typeface="Montserrat"/>
                          <a:cs typeface="Times New Roman" panose="02020603050405020304" pitchFamily="18" charset="0"/>
                          <a:sym typeface="Montserrat"/>
                        </a:rPr>
                        <a:t>92</a:t>
                      </a:r>
                      <a:endParaRPr sz="1200" b="1" dirty="0">
                        <a:solidFill>
                          <a:schemeClr val="lt1"/>
                        </a:solidFill>
                        <a:latin typeface="Times New Roman" panose="02020603050405020304" pitchFamily="18" charset="0"/>
                        <a:ea typeface="Montserrat"/>
                        <a:cs typeface="Times New Roman" panose="02020603050405020304" pitchFamily="18" charset="0"/>
                        <a:sym typeface="Montserrat"/>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A7C1FF">
                        <a:alpha val="31279"/>
                      </a:srgbClr>
                    </a:solidFill>
                  </a:tcPr>
                </a:tc>
                <a:tc>
                  <a:txBody>
                    <a:bodyPr/>
                    <a:lstStyle/>
                    <a:p>
                      <a:pPr marL="0" lvl="0" indent="0" algn="ctr" rtl="0">
                        <a:spcBef>
                          <a:spcPts val="0"/>
                        </a:spcBef>
                        <a:spcAft>
                          <a:spcPts val="0"/>
                        </a:spcAft>
                        <a:buNone/>
                      </a:pPr>
                      <a:r>
                        <a:rPr lang="en" sz="1200" b="1" dirty="0" smtClean="0">
                          <a:solidFill>
                            <a:schemeClr val="lt1"/>
                          </a:solidFill>
                          <a:latin typeface="Times New Roman" panose="02020603050405020304" pitchFamily="18" charset="0"/>
                          <a:ea typeface="Montserrat"/>
                          <a:cs typeface="Times New Roman" panose="02020603050405020304" pitchFamily="18" charset="0"/>
                          <a:sym typeface="Montserrat"/>
                        </a:rPr>
                        <a:t>97</a:t>
                      </a:r>
                      <a:endParaRPr sz="1200" b="1" dirty="0">
                        <a:solidFill>
                          <a:schemeClr val="lt1"/>
                        </a:solidFill>
                        <a:latin typeface="Times New Roman" panose="02020603050405020304" pitchFamily="18" charset="0"/>
                        <a:ea typeface="Montserrat"/>
                        <a:cs typeface="Times New Roman" panose="02020603050405020304" pitchFamily="18" charset="0"/>
                        <a:sym typeface="Montserrat"/>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A7C1FF">
                        <a:alpha val="31279"/>
                      </a:srgbClr>
                    </a:solidFill>
                  </a:tcPr>
                </a:tc>
                <a:extLst>
                  <a:ext uri="{0D108BD9-81ED-4DB2-BD59-A6C34878D82A}">
                    <a16:rowId xmlns:a16="http://schemas.microsoft.com/office/drawing/2014/main" val="10001"/>
                  </a:ext>
                </a:extLst>
              </a:tr>
              <a:tr h="525780">
                <a:tc>
                  <a:txBody>
                    <a:bodyPr/>
                    <a:lstStyle/>
                    <a:p>
                      <a:pPr marL="0" lvl="0" indent="0" algn="r" rtl="0">
                        <a:spcBef>
                          <a:spcPts val="0"/>
                        </a:spcBef>
                        <a:spcAft>
                          <a:spcPts val="0"/>
                        </a:spcAft>
                        <a:buNone/>
                      </a:pPr>
                      <a:r>
                        <a:rPr lang="en-US" sz="1000" b="1" dirty="0" smtClean="0">
                          <a:solidFill>
                            <a:schemeClr val="accent6"/>
                          </a:solidFill>
                          <a:latin typeface="Times New Roman" panose="02020603050405020304" pitchFamily="18" charset="0"/>
                          <a:ea typeface="Montserrat Light"/>
                          <a:cs typeface="Times New Roman" panose="02020603050405020304" pitchFamily="18" charset="0"/>
                          <a:sym typeface="Montserrat Light"/>
                        </a:rPr>
                        <a:t>Test</a:t>
                      </a:r>
                      <a:r>
                        <a:rPr lang="en-US" sz="1000" b="1" baseline="0" dirty="0" smtClean="0">
                          <a:solidFill>
                            <a:schemeClr val="accent6"/>
                          </a:solidFill>
                          <a:latin typeface="Times New Roman" panose="02020603050405020304" pitchFamily="18" charset="0"/>
                          <a:ea typeface="Montserrat Light"/>
                          <a:cs typeface="Times New Roman" panose="02020603050405020304" pitchFamily="18" charset="0"/>
                          <a:sym typeface="Montserrat Light"/>
                        </a:rPr>
                        <a:t> Accuracy</a:t>
                      </a:r>
                      <a:endParaRPr sz="1000" b="1" dirty="0">
                        <a:solidFill>
                          <a:schemeClr val="accent6"/>
                        </a:solidFill>
                        <a:latin typeface="Times New Roman" panose="02020603050405020304" pitchFamily="18" charset="0"/>
                        <a:ea typeface="Montserrat Light"/>
                        <a:cs typeface="Times New Roman" panose="02020603050405020304" pitchFamily="18" charset="0"/>
                        <a:sym typeface="Montserrat Light"/>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A7C1FF">
                        <a:alpha val="31279"/>
                      </a:srgbClr>
                    </a:solidFill>
                  </a:tcPr>
                </a:tc>
                <a:tc>
                  <a:txBody>
                    <a:bodyPr/>
                    <a:lstStyle/>
                    <a:p>
                      <a:pPr marL="0" lvl="0" indent="0" algn="ctr" rtl="0">
                        <a:spcBef>
                          <a:spcPts val="0"/>
                        </a:spcBef>
                        <a:spcAft>
                          <a:spcPts val="0"/>
                        </a:spcAft>
                        <a:buNone/>
                      </a:pPr>
                      <a:r>
                        <a:rPr lang="en" sz="1200" b="1" dirty="0" smtClean="0">
                          <a:solidFill>
                            <a:schemeClr val="lt1"/>
                          </a:solidFill>
                          <a:latin typeface="Times New Roman" panose="02020603050405020304" pitchFamily="18" charset="0"/>
                          <a:ea typeface="Montserrat"/>
                          <a:cs typeface="Times New Roman" panose="02020603050405020304" pitchFamily="18" charset="0"/>
                          <a:sym typeface="Montserrat"/>
                        </a:rPr>
                        <a:t>80</a:t>
                      </a:r>
                      <a:r>
                        <a:rPr lang="en-US" sz="1200" b="1" dirty="0" smtClean="0">
                          <a:solidFill>
                            <a:schemeClr val="lt1"/>
                          </a:solidFill>
                          <a:latin typeface="Times New Roman" panose="02020603050405020304" pitchFamily="18" charset="0"/>
                          <a:ea typeface="Montserrat"/>
                          <a:cs typeface="Times New Roman" panose="02020603050405020304" pitchFamily="18" charset="0"/>
                          <a:sym typeface="Montserrat"/>
                        </a:rPr>
                        <a:t>(</a:t>
                      </a:r>
                      <a:r>
                        <a:rPr lang="en-US" sz="1200" b="1" dirty="0" err="1" smtClean="0">
                          <a:solidFill>
                            <a:schemeClr val="lt1"/>
                          </a:solidFill>
                          <a:latin typeface="Times New Roman" panose="02020603050405020304" pitchFamily="18" charset="0"/>
                          <a:ea typeface="Montserrat"/>
                          <a:cs typeface="Times New Roman" panose="02020603050405020304" pitchFamily="18" charset="0"/>
                          <a:sym typeface="Montserrat"/>
                        </a:rPr>
                        <a:t>avg</a:t>
                      </a:r>
                      <a:r>
                        <a:rPr lang="en-US" sz="1200" b="1" dirty="0" smtClean="0">
                          <a:solidFill>
                            <a:schemeClr val="lt1"/>
                          </a:solidFill>
                          <a:latin typeface="Times New Roman" panose="02020603050405020304" pitchFamily="18" charset="0"/>
                          <a:ea typeface="Montserrat"/>
                          <a:cs typeface="Times New Roman" panose="02020603050405020304" pitchFamily="18" charset="0"/>
                          <a:sym typeface="Montserrat"/>
                        </a:rPr>
                        <a:t>)</a:t>
                      </a:r>
                      <a:endParaRPr sz="1200" b="1" dirty="0">
                        <a:solidFill>
                          <a:schemeClr val="lt1"/>
                        </a:solidFill>
                        <a:latin typeface="Times New Roman" panose="02020603050405020304" pitchFamily="18" charset="0"/>
                        <a:ea typeface="Montserrat"/>
                        <a:cs typeface="Times New Roman" panose="02020603050405020304" pitchFamily="18" charset="0"/>
                        <a:sym typeface="Montserrat"/>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A7C1FF">
                        <a:alpha val="31279"/>
                      </a:srgbClr>
                    </a:solidFill>
                  </a:tcPr>
                </a:tc>
                <a:tc>
                  <a:txBody>
                    <a:bodyPr/>
                    <a:lstStyle/>
                    <a:p>
                      <a:pPr marL="0" lvl="0" indent="0" algn="ctr" rtl="0">
                        <a:spcBef>
                          <a:spcPts val="0"/>
                        </a:spcBef>
                        <a:spcAft>
                          <a:spcPts val="0"/>
                        </a:spcAft>
                        <a:buNone/>
                      </a:pPr>
                      <a:r>
                        <a:rPr lang="en" sz="1200" b="1" dirty="0" smtClean="0">
                          <a:solidFill>
                            <a:schemeClr val="lt1"/>
                          </a:solidFill>
                          <a:latin typeface="Times New Roman" panose="02020603050405020304" pitchFamily="18" charset="0"/>
                          <a:ea typeface="Montserrat"/>
                          <a:cs typeface="Times New Roman" panose="02020603050405020304" pitchFamily="18" charset="0"/>
                          <a:sym typeface="Montserrat"/>
                        </a:rPr>
                        <a:t>85</a:t>
                      </a:r>
                      <a:r>
                        <a:rPr lang="en-US" sz="1200" b="1" dirty="0" smtClean="0">
                          <a:solidFill>
                            <a:schemeClr val="lt1"/>
                          </a:solidFill>
                          <a:latin typeface="Times New Roman" panose="02020603050405020304" pitchFamily="18" charset="0"/>
                          <a:ea typeface="Montserrat"/>
                          <a:cs typeface="Times New Roman" panose="02020603050405020304" pitchFamily="18" charset="0"/>
                          <a:sym typeface="Montserrat"/>
                        </a:rPr>
                        <a:t>(</a:t>
                      </a:r>
                      <a:r>
                        <a:rPr lang="en-US" sz="1200" b="1" dirty="0" err="1" smtClean="0">
                          <a:solidFill>
                            <a:schemeClr val="lt1"/>
                          </a:solidFill>
                          <a:latin typeface="Times New Roman" panose="02020603050405020304" pitchFamily="18" charset="0"/>
                          <a:ea typeface="Montserrat"/>
                          <a:cs typeface="Times New Roman" panose="02020603050405020304" pitchFamily="18" charset="0"/>
                          <a:sym typeface="Montserrat"/>
                        </a:rPr>
                        <a:t>avg</a:t>
                      </a:r>
                      <a:r>
                        <a:rPr lang="en-US" sz="1200" b="1" dirty="0" smtClean="0">
                          <a:solidFill>
                            <a:schemeClr val="lt1"/>
                          </a:solidFill>
                          <a:latin typeface="Times New Roman" panose="02020603050405020304" pitchFamily="18" charset="0"/>
                          <a:ea typeface="Montserrat"/>
                          <a:cs typeface="Times New Roman" panose="02020603050405020304" pitchFamily="18" charset="0"/>
                          <a:sym typeface="Montserrat"/>
                        </a:rPr>
                        <a:t>)</a:t>
                      </a:r>
                      <a:endParaRPr sz="1200" b="1" dirty="0">
                        <a:solidFill>
                          <a:schemeClr val="lt1"/>
                        </a:solidFill>
                        <a:latin typeface="Times New Roman" panose="02020603050405020304" pitchFamily="18" charset="0"/>
                        <a:ea typeface="Montserrat"/>
                        <a:cs typeface="Times New Roman" panose="02020603050405020304" pitchFamily="18" charset="0"/>
                        <a:sym typeface="Montserrat"/>
                      </a:endParaRPr>
                    </a:p>
                  </a:txBody>
                  <a:tcPr marL="91425" marR="91425" marT="68575" marB="685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A7C1FF">
                        <a:alpha val="31279"/>
                      </a:srgbClr>
                    </a:solidFill>
                  </a:tcPr>
                </a:tc>
                <a:extLst>
                  <a:ext uri="{0D108BD9-81ED-4DB2-BD59-A6C34878D82A}">
                    <a16:rowId xmlns:a16="http://schemas.microsoft.com/office/drawing/2014/main" val="10002"/>
                  </a:ext>
                </a:extLst>
              </a:tr>
            </a:tbl>
          </a:graphicData>
        </a:graphic>
      </p:graphicFrame>
      <p:sp>
        <p:nvSpPr>
          <p:cNvPr id="6" name="Google Shape;182;p28"/>
          <p:cNvSpPr txBox="1">
            <a:spLocks/>
          </p:cNvSpPr>
          <p:nvPr/>
        </p:nvSpPr>
        <p:spPr>
          <a:xfrm>
            <a:off x="8556784" y="48260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2"/>
                </a:solidFill>
                <a:latin typeface="DM Serif Display"/>
                <a:ea typeface="DM Serif Display"/>
                <a:cs typeface="DM Serif Display"/>
                <a:sym typeface="DM Serif Display"/>
              </a:defRPr>
            </a:lvl1pPr>
            <a:lvl2pPr marR="0" lvl="1" algn="r" rtl="0">
              <a:lnSpc>
                <a:spcPct val="100000"/>
              </a:lnSpc>
              <a:spcBef>
                <a:spcPts val="0"/>
              </a:spcBef>
              <a:spcAft>
                <a:spcPts val="0"/>
              </a:spcAft>
              <a:buClr>
                <a:srgbClr val="000000"/>
              </a:buClr>
              <a:buFont typeface="Arial"/>
              <a:buNone/>
              <a:defRPr sz="1300" b="0" i="0" u="none" strike="noStrike" cap="none">
                <a:solidFill>
                  <a:schemeClr val="dk2"/>
                </a:solidFill>
                <a:latin typeface="DM Serif Display"/>
                <a:ea typeface="DM Serif Display"/>
                <a:cs typeface="DM Serif Display"/>
                <a:sym typeface="DM Serif Display"/>
              </a:defRPr>
            </a:lvl2pPr>
            <a:lvl3pPr marR="0" lvl="2" algn="r" rtl="0">
              <a:lnSpc>
                <a:spcPct val="100000"/>
              </a:lnSpc>
              <a:spcBef>
                <a:spcPts val="0"/>
              </a:spcBef>
              <a:spcAft>
                <a:spcPts val="0"/>
              </a:spcAft>
              <a:buClr>
                <a:srgbClr val="000000"/>
              </a:buClr>
              <a:buFont typeface="Arial"/>
              <a:buNone/>
              <a:defRPr sz="1300" b="0" i="0" u="none" strike="noStrike" cap="none">
                <a:solidFill>
                  <a:schemeClr val="dk2"/>
                </a:solidFill>
                <a:latin typeface="DM Serif Display"/>
                <a:ea typeface="DM Serif Display"/>
                <a:cs typeface="DM Serif Display"/>
                <a:sym typeface="DM Serif Display"/>
              </a:defRPr>
            </a:lvl3pPr>
            <a:lvl4pPr marR="0" lvl="3" algn="r" rtl="0">
              <a:lnSpc>
                <a:spcPct val="100000"/>
              </a:lnSpc>
              <a:spcBef>
                <a:spcPts val="0"/>
              </a:spcBef>
              <a:spcAft>
                <a:spcPts val="0"/>
              </a:spcAft>
              <a:buClr>
                <a:srgbClr val="000000"/>
              </a:buClr>
              <a:buFont typeface="Arial"/>
              <a:buNone/>
              <a:defRPr sz="1300" b="0" i="0" u="none" strike="noStrike" cap="none">
                <a:solidFill>
                  <a:schemeClr val="dk2"/>
                </a:solidFill>
                <a:latin typeface="DM Serif Display"/>
                <a:ea typeface="DM Serif Display"/>
                <a:cs typeface="DM Serif Display"/>
                <a:sym typeface="DM Serif Display"/>
              </a:defRPr>
            </a:lvl4pPr>
            <a:lvl5pPr marR="0" lvl="4" algn="r" rtl="0">
              <a:lnSpc>
                <a:spcPct val="100000"/>
              </a:lnSpc>
              <a:spcBef>
                <a:spcPts val="0"/>
              </a:spcBef>
              <a:spcAft>
                <a:spcPts val="0"/>
              </a:spcAft>
              <a:buClr>
                <a:srgbClr val="000000"/>
              </a:buClr>
              <a:buFont typeface="Arial"/>
              <a:buNone/>
              <a:defRPr sz="1300" b="0" i="0" u="none" strike="noStrike" cap="none">
                <a:solidFill>
                  <a:schemeClr val="dk2"/>
                </a:solidFill>
                <a:latin typeface="DM Serif Display"/>
                <a:ea typeface="DM Serif Display"/>
                <a:cs typeface="DM Serif Display"/>
                <a:sym typeface="DM Serif Display"/>
              </a:defRPr>
            </a:lvl5pPr>
            <a:lvl6pPr marR="0" lvl="5" algn="r" rtl="0">
              <a:lnSpc>
                <a:spcPct val="100000"/>
              </a:lnSpc>
              <a:spcBef>
                <a:spcPts val="0"/>
              </a:spcBef>
              <a:spcAft>
                <a:spcPts val="0"/>
              </a:spcAft>
              <a:buClr>
                <a:srgbClr val="000000"/>
              </a:buClr>
              <a:buFont typeface="Arial"/>
              <a:buNone/>
              <a:defRPr sz="1300" b="0" i="0" u="none" strike="noStrike" cap="none">
                <a:solidFill>
                  <a:schemeClr val="dk2"/>
                </a:solidFill>
                <a:latin typeface="DM Serif Display"/>
                <a:ea typeface="DM Serif Display"/>
                <a:cs typeface="DM Serif Display"/>
                <a:sym typeface="DM Serif Display"/>
              </a:defRPr>
            </a:lvl6pPr>
            <a:lvl7pPr marR="0" lvl="6" algn="r" rtl="0">
              <a:lnSpc>
                <a:spcPct val="100000"/>
              </a:lnSpc>
              <a:spcBef>
                <a:spcPts val="0"/>
              </a:spcBef>
              <a:spcAft>
                <a:spcPts val="0"/>
              </a:spcAft>
              <a:buClr>
                <a:srgbClr val="000000"/>
              </a:buClr>
              <a:buFont typeface="Arial"/>
              <a:buNone/>
              <a:defRPr sz="1300" b="0" i="0" u="none" strike="noStrike" cap="none">
                <a:solidFill>
                  <a:schemeClr val="dk2"/>
                </a:solidFill>
                <a:latin typeface="DM Serif Display"/>
                <a:ea typeface="DM Serif Display"/>
                <a:cs typeface="DM Serif Display"/>
                <a:sym typeface="DM Serif Display"/>
              </a:defRPr>
            </a:lvl7pPr>
            <a:lvl8pPr marR="0" lvl="7" algn="r" rtl="0">
              <a:lnSpc>
                <a:spcPct val="100000"/>
              </a:lnSpc>
              <a:spcBef>
                <a:spcPts val="0"/>
              </a:spcBef>
              <a:spcAft>
                <a:spcPts val="0"/>
              </a:spcAft>
              <a:buClr>
                <a:srgbClr val="000000"/>
              </a:buClr>
              <a:buFont typeface="Arial"/>
              <a:buNone/>
              <a:defRPr sz="1300" b="0" i="0" u="none" strike="noStrike" cap="none">
                <a:solidFill>
                  <a:schemeClr val="dk2"/>
                </a:solidFill>
                <a:latin typeface="DM Serif Display"/>
                <a:ea typeface="DM Serif Display"/>
                <a:cs typeface="DM Serif Display"/>
                <a:sym typeface="DM Serif Display"/>
              </a:defRPr>
            </a:lvl8pPr>
            <a:lvl9pPr marR="0" lvl="8" algn="r" rtl="0">
              <a:lnSpc>
                <a:spcPct val="100000"/>
              </a:lnSpc>
              <a:spcBef>
                <a:spcPts val="0"/>
              </a:spcBef>
              <a:spcAft>
                <a:spcPts val="0"/>
              </a:spcAft>
              <a:buClr>
                <a:srgbClr val="000000"/>
              </a:buClr>
              <a:buFont typeface="Arial"/>
              <a:buNone/>
              <a:defRPr sz="1300" b="0" i="0" u="none" strike="noStrike" cap="none">
                <a:solidFill>
                  <a:schemeClr val="dk2"/>
                </a:solidFill>
                <a:latin typeface="DM Serif Display"/>
                <a:ea typeface="DM Serif Display"/>
                <a:cs typeface="DM Serif Display"/>
                <a:sym typeface="DM Serif Display"/>
              </a:defRPr>
            </a:lvl9pPr>
          </a:lstStyle>
          <a:p>
            <a:fld id="{00000000-1234-1234-1234-123412341234}" type="slidenum">
              <a:rPr lang="en" smtClean="0"/>
              <a:pPr/>
              <a:t>11</a:t>
            </a:fld>
            <a:endParaRPr lang="en"/>
          </a:p>
        </p:txBody>
      </p:sp>
    </p:spTree>
    <p:extLst>
      <p:ext uri="{BB962C8B-B14F-4D97-AF65-F5344CB8AC3E}">
        <p14:creationId xmlns:p14="http://schemas.microsoft.com/office/powerpoint/2010/main" val="2160684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4" name="image13.jpeg"/>
          <p:cNvPicPr/>
          <p:nvPr/>
        </p:nvPicPr>
        <p:blipFill>
          <a:blip r:embed="rId3" cstate="print"/>
          <a:stretch>
            <a:fillRect/>
          </a:stretch>
        </p:blipFill>
        <p:spPr>
          <a:xfrm>
            <a:off x="1450058" y="251710"/>
            <a:ext cx="2930556" cy="1945685"/>
          </a:xfrm>
          <a:prstGeom prst="rect">
            <a:avLst/>
          </a:prstGeom>
        </p:spPr>
      </p:pic>
      <p:pic>
        <p:nvPicPr>
          <p:cNvPr id="5" name="image14.jpeg"/>
          <p:cNvPicPr/>
          <p:nvPr/>
        </p:nvPicPr>
        <p:blipFill>
          <a:blip r:embed="rId4" cstate="print"/>
          <a:stretch>
            <a:fillRect/>
          </a:stretch>
        </p:blipFill>
        <p:spPr>
          <a:xfrm>
            <a:off x="4692501" y="251710"/>
            <a:ext cx="2815074" cy="1945685"/>
          </a:xfrm>
          <a:prstGeom prst="rect">
            <a:avLst/>
          </a:prstGeom>
        </p:spPr>
      </p:pic>
      <p:pic>
        <p:nvPicPr>
          <p:cNvPr id="6" name="image15.jpeg"/>
          <p:cNvPicPr/>
          <p:nvPr/>
        </p:nvPicPr>
        <p:blipFill>
          <a:blip r:embed="rId5" cstate="print">
            <a:extLst>
              <a:ext uri="{28A0092B-C50C-407E-A947-70E740481C1C}">
                <a14:useLocalDpi xmlns:a14="http://schemas.microsoft.com/office/drawing/2010/main" val="0"/>
              </a:ext>
            </a:extLst>
          </a:blip>
          <a:stretch>
            <a:fillRect/>
          </a:stretch>
        </p:blipFill>
        <p:spPr>
          <a:xfrm>
            <a:off x="1495646" y="2698306"/>
            <a:ext cx="2884968" cy="1972030"/>
          </a:xfrm>
          <a:prstGeom prst="rect">
            <a:avLst/>
          </a:prstGeom>
        </p:spPr>
      </p:pic>
      <p:pic>
        <p:nvPicPr>
          <p:cNvPr id="7" name="image16.jpeg"/>
          <p:cNvPicPr/>
          <p:nvPr/>
        </p:nvPicPr>
        <p:blipFill>
          <a:blip r:embed="rId6" cstate="print">
            <a:extLst>
              <a:ext uri="{28A0092B-C50C-407E-A947-70E740481C1C}">
                <a14:useLocalDpi xmlns:a14="http://schemas.microsoft.com/office/drawing/2010/main" val="0"/>
              </a:ext>
            </a:extLst>
          </a:blip>
          <a:stretch>
            <a:fillRect/>
          </a:stretch>
        </p:blipFill>
        <p:spPr>
          <a:xfrm>
            <a:off x="4692501" y="2698306"/>
            <a:ext cx="2815074" cy="1972031"/>
          </a:xfrm>
          <a:prstGeom prst="rect">
            <a:avLst/>
          </a:prstGeom>
        </p:spPr>
      </p:pic>
      <p:sp>
        <p:nvSpPr>
          <p:cNvPr id="2" name="TextBox 1"/>
          <p:cNvSpPr txBox="1"/>
          <p:nvPr/>
        </p:nvSpPr>
        <p:spPr>
          <a:xfrm>
            <a:off x="3324446" y="2267250"/>
            <a:ext cx="2948763" cy="276999"/>
          </a:xfrm>
          <a:prstGeom prst="rect">
            <a:avLst/>
          </a:prstGeom>
          <a:noFill/>
        </p:spPr>
        <p:txBody>
          <a:bodyPr wrap="square" rtlCol="0">
            <a:spAutoFit/>
          </a:bodyPr>
          <a:lstStyle/>
          <a:p>
            <a:r>
              <a:rPr lang="en-AU" sz="1200" b="1" dirty="0">
                <a:solidFill>
                  <a:schemeClr val="bg1"/>
                </a:solidFill>
                <a:latin typeface="Times New Roman" panose="02020603050405020304" pitchFamily="18" charset="0"/>
                <a:cs typeface="Times New Roman" panose="02020603050405020304" pitchFamily="18" charset="0"/>
              </a:rPr>
              <a:t>YOLOv8 Model Accuracy and Loss</a:t>
            </a: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3366975" y="4713308"/>
            <a:ext cx="2863703" cy="707886"/>
          </a:xfrm>
          <a:prstGeom prst="rect">
            <a:avLst/>
          </a:prstGeom>
          <a:noFill/>
        </p:spPr>
        <p:txBody>
          <a:bodyPr wrap="square" rtlCol="0">
            <a:spAutoFit/>
          </a:bodyPr>
          <a:lstStyle/>
          <a:p>
            <a:r>
              <a:rPr lang="en-AU" sz="1200" b="1" dirty="0">
                <a:solidFill>
                  <a:schemeClr val="bg1"/>
                </a:solidFill>
                <a:latin typeface="Times New Roman" panose="02020603050405020304" pitchFamily="18" charset="0"/>
                <a:cs typeface="Times New Roman" panose="02020603050405020304" pitchFamily="18" charset="0"/>
              </a:rPr>
              <a:t>YOLOv7 Model Accuracy and Loss</a:t>
            </a:r>
            <a:endParaRPr lang="en-IN" sz="1200" dirty="0">
              <a:solidFill>
                <a:schemeClr val="bg1"/>
              </a:solidFill>
              <a:latin typeface="Times New Roman" panose="02020603050405020304" pitchFamily="18" charset="0"/>
              <a:cs typeface="Times New Roman" panose="02020603050405020304" pitchFamily="18" charset="0"/>
            </a:endParaRPr>
          </a:p>
          <a:p>
            <a:r>
              <a:rPr lang="en-AU" b="1" dirty="0"/>
              <a:t> </a:t>
            </a:r>
            <a:endParaRPr lang="en-IN" dirty="0"/>
          </a:p>
          <a:p>
            <a:endParaRPr lang="en-IN" dirty="0"/>
          </a:p>
        </p:txBody>
      </p:sp>
    </p:spTree>
    <p:extLst>
      <p:ext uri="{BB962C8B-B14F-4D97-AF65-F5344CB8AC3E}">
        <p14:creationId xmlns:p14="http://schemas.microsoft.com/office/powerpoint/2010/main" val="3815695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2" descr="A graph showing the number of numbers&#10;&#10;Description automatically generated with medium confidence">
            <a:extLst>
              <a:ext uri="{FF2B5EF4-FFF2-40B4-BE49-F238E27FC236}">
                <a16:creationId xmlns:a16="http://schemas.microsoft.com/office/drawing/2014/main" id="{DE18D1CD-5BC9-D76C-D5A4-593F687CFFA0}"/>
              </a:ext>
            </a:extLst>
          </p:cNvPr>
          <p:cNvPicPr>
            <a:picLocks noChangeAspect="1"/>
          </p:cNvPicPr>
          <p:nvPr/>
        </p:nvPicPr>
        <p:blipFill>
          <a:blip r:embed="rId3"/>
          <a:stretch>
            <a:fillRect/>
          </a:stretch>
        </p:blipFill>
        <p:spPr>
          <a:xfrm>
            <a:off x="1662667" y="531370"/>
            <a:ext cx="5454650" cy="4090988"/>
          </a:xfrm>
          <a:prstGeom prst="rect">
            <a:avLst/>
          </a:prstGeom>
        </p:spPr>
      </p:pic>
    </p:spTree>
    <p:extLst>
      <p:ext uri="{BB962C8B-B14F-4D97-AF65-F5344CB8AC3E}">
        <p14:creationId xmlns:p14="http://schemas.microsoft.com/office/powerpoint/2010/main" val="41656796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5" name="Picture 4" descr="A screenshot of a phone&#10;&#10;Description automatically generated">
            <a:extLst>
              <a:ext uri="{FF2B5EF4-FFF2-40B4-BE49-F238E27FC236}">
                <a16:creationId xmlns:a16="http://schemas.microsoft.com/office/drawing/2014/main" id="{B84FB389-BF30-1DA6-B792-93F3403F14E1}"/>
              </a:ext>
            </a:extLst>
          </p:cNvPr>
          <p:cNvPicPr>
            <a:picLocks noChangeAspect="1"/>
          </p:cNvPicPr>
          <p:nvPr/>
        </p:nvPicPr>
        <p:blipFill>
          <a:blip r:embed="rId3"/>
          <a:stretch>
            <a:fillRect/>
          </a:stretch>
        </p:blipFill>
        <p:spPr>
          <a:xfrm>
            <a:off x="1993899" y="410260"/>
            <a:ext cx="2190751" cy="4486657"/>
          </a:xfrm>
          <a:prstGeom prst="rect">
            <a:avLst/>
          </a:prstGeom>
        </p:spPr>
      </p:pic>
      <p:pic>
        <p:nvPicPr>
          <p:cNvPr id="7" name="Picture 6" descr="A screenshot of a phone&#10;&#10;Description automatically generated">
            <a:extLst>
              <a:ext uri="{FF2B5EF4-FFF2-40B4-BE49-F238E27FC236}">
                <a16:creationId xmlns:a16="http://schemas.microsoft.com/office/drawing/2014/main" id="{E95D38C8-D8E2-84B1-3FB9-0B3068F29989}"/>
              </a:ext>
            </a:extLst>
          </p:cNvPr>
          <p:cNvPicPr>
            <a:picLocks noChangeAspect="1"/>
          </p:cNvPicPr>
          <p:nvPr/>
        </p:nvPicPr>
        <p:blipFill>
          <a:blip r:embed="rId4"/>
          <a:stretch>
            <a:fillRect/>
          </a:stretch>
        </p:blipFill>
        <p:spPr>
          <a:xfrm>
            <a:off x="4724400" y="410260"/>
            <a:ext cx="2531012" cy="4464423"/>
          </a:xfrm>
          <a:prstGeom prst="rect">
            <a:avLst/>
          </a:prstGeom>
        </p:spPr>
      </p:pic>
    </p:spTree>
    <p:extLst>
      <p:ext uri="{BB962C8B-B14F-4D97-AF65-F5344CB8AC3E}">
        <p14:creationId xmlns:p14="http://schemas.microsoft.com/office/powerpoint/2010/main" val="26863949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5" name="Picture 4" descr="A screenshot of a food&#10;&#10;Description automatically generated">
            <a:extLst>
              <a:ext uri="{FF2B5EF4-FFF2-40B4-BE49-F238E27FC236}">
                <a16:creationId xmlns:a16="http://schemas.microsoft.com/office/drawing/2014/main" id="{561FFB0F-67B8-A386-D8A4-00A786D572AB}"/>
              </a:ext>
            </a:extLst>
          </p:cNvPr>
          <p:cNvPicPr>
            <a:picLocks noChangeAspect="1"/>
          </p:cNvPicPr>
          <p:nvPr/>
        </p:nvPicPr>
        <p:blipFill>
          <a:blip r:embed="rId3"/>
          <a:stretch>
            <a:fillRect/>
          </a:stretch>
        </p:blipFill>
        <p:spPr>
          <a:xfrm>
            <a:off x="1641982" y="227646"/>
            <a:ext cx="2333117" cy="4688210"/>
          </a:xfrm>
          <a:prstGeom prst="rect">
            <a:avLst/>
          </a:prstGeom>
        </p:spPr>
      </p:pic>
      <p:pic>
        <p:nvPicPr>
          <p:cNvPr id="7" name="Picture 6" descr="A screenshot of a food recipe&#10;&#10;Description automatically generated">
            <a:extLst>
              <a:ext uri="{FF2B5EF4-FFF2-40B4-BE49-F238E27FC236}">
                <a16:creationId xmlns:a16="http://schemas.microsoft.com/office/drawing/2014/main" id="{62D0E8CB-F1CB-4B73-53D3-01283C452594}"/>
              </a:ext>
            </a:extLst>
          </p:cNvPr>
          <p:cNvPicPr>
            <a:picLocks noChangeAspect="1"/>
          </p:cNvPicPr>
          <p:nvPr/>
        </p:nvPicPr>
        <p:blipFill>
          <a:blip r:embed="rId4"/>
          <a:stretch>
            <a:fillRect/>
          </a:stretch>
        </p:blipFill>
        <p:spPr>
          <a:xfrm>
            <a:off x="4714875" y="227646"/>
            <a:ext cx="3359568" cy="4688211"/>
          </a:xfrm>
          <a:prstGeom prst="rect">
            <a:avLst/>
          </a:prstGeom>
        </p:spPr>
      </p:pic>
    </p:spTree>
    <p:extLst>
      <p:ext uri="{BB962C8B-B14F-4D97-AF65-F5344CB8AC3E}">
        <p14:creationId xmlns:p14="http://schemas.microsoft.com/office/powerpoint/2010/main" val="4463297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5" name="Google Shape;215;p3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 name="TextBox 1">
            <a:extLst>
              <a:ext uri="{FF2B5EF4-FFF2-40B4-BE49-F238E27FC236}">
                <a16:creationId xmlns:a16="http://schemas.microsoft.com/office/drawing/2014/main" id="{4B2DEA89-F25E-1661-718E-9F9543976C1F}"/>
              </a:ext>
            </a:extLst>
          </p:cNvPr>
          <p:cNvSpPr txBox="1"/>
          <p:nvPr/>
        </p:nvSpPr>
        <p:spPr>
          <a:xfrm>
            <a:off x="1390650" y="513759"/>
            <a:ext cx="7179192" cy="769441"/>
          </a:xfrm>
          <a:prstGeom prst="rect">
            <a:avLst/>
          </a:prstGeom>
          <a:noFill/>
        </p:spPr>
        <p:txBody>
          <a:bodyPr wrap="square" rtlCol="0">
            <a:spAutoFit/>
          </a:bodyPr>
          <a:lstStyle/>
          <a:p>
            <a:r>
              <a:rPr lang="en-IN" sz="4400" dirty="0">
                <a:solidFill>
                  <a:schemeClr val="accent6"/>
                </a:solidFill>
                <a:latin typeface="DM Serif Display" pitchFamily="2" charset="0"/>
              </a:rPr>
              <a:t>F</a:t>
            </a:r>
            <a:r>
              <a:rPr lang="en-IN" sz="4400" dirty="0">
                <a:solidFill>
                  <a:schemeClr val="bg1"/>
                </a:solidFill>
                <a:latin typeface="DM Serif Display" pitchFamily="2" charset="0"/>
              </a:rPr>
              <a:t>uture</a:t>
            </a:r>
            <a:r>
              <a:rPr lang="en-IN" sz="3600" dirty="0">
                <a:solidFill>
                  <a:schemeClr val="bg1"/>
                </a:solidFill>
                <a:latin typeface="DM Serif Display" pitchFamily="2" charset="0"/>
              </a:rPr>
              <a:t> </a:t>
            </a:r>
            <a:r>
              <a:rPr lang="en-IN" sz="3600" dirty="0" smtClean="0">
                <a:solidFill>
                  <a:schemeClr val="bg1"/>
                </a:solidFill>
                <a:latin typeface="DM Serif Display" pitchFamily="2" charset="0"/>
              </a:rPr>
              <a:t>Scope and Enhancement</a:t>
            </a:r>
            <a:endParaRPr lang="en-IN" sz="3600" dirty="0">
              <a:solidFill>
                <a:schemeClr val="bg1"/>
              </a:solidFill>
              <a:latin typeface="DM Serif Display" pitchFamily="2" charset="0"/>
            </a:endParaRPr>
          </a:p>
        </p:txBody>
      </p:sp>
      <p:sp>
        <p:nvSpPr>
          <p:cNvPr id="3" name="TextBox 2">
            <a:extLst>
              <a:ext uri="{FF2B5EF4-FFF2-40B4-BE49-F238E27FC236}">
                <a16:creationId xmlns:a16="http://schemas.microsoft.com/office/drawing/2014/main" id="{D5B66FB4-E1CF-0FF1-9893-460C8EBB9B2F}"/>
              </a:ext>
            </a:extLst>
          </p:cNvPr>
          <p:cNvSpPr txBox="1"/>
          <p:nvPr/>
        </p:nvSpPr>
        <p:spPr>
          <a:xfrm>
            <a:off x="1390650" y="1807493"/>
            <a:ext cx="6477000" cy="1708160"/>
          </a:xfrm>
          <a:prstGeom prst="rect">
            <a:avLst/>
          </a:prstGeom>
          <a:noFill/>
        </p:spPr>
        <p:txBody>
          <a:bodyPr wrap="square" rtlCol="0">
            <a:spAutoFit/>
          </a:bodyPr>
          <a:lstStyle/>
          <a:p>
            <a:pPr algn="just">
              <a:lnSpc>
                <a:spcPct val="150000"/>
              </a:lnSpc>
            </a:pPr>
            <a:r>
              <a:rPr lang="en-IN" dirty="0">
                <a:solidFill>
                  <a:schemeClr val="bg1"/>
                </a:solidFill>
                <a:latin typeface="Times New Roman" panose="02020603050405020304" pitchFamily="18" charset="0"/>
                <a:cs typeface="Times New Roman" panose="02020603050405020304" pitchFamily="18" charset="0"/>
              </a:rPr>
              <a:t>Further </a:t>
            </a:r>
            <a:r>
              <a:rPr lang="en-IN" dirty="0" smtClean="0">
                <a:solidFill>
                  <a:schemeClr val="bg1"/>
                </a:solidFill>
                <a:latin typeface="Times New Roman" panose="02020603050405020304" pitchFamily="18" charset="0"/>
                <a:cs typeface="Times New Roman" panose="02020603050405020304" pitchFamily="18" charset="0"/>
              </a:rPr>
              <a:t>advancements </a:t>
            </a:r>
            <a:r>
              <a:rPr lang="en-IN" dirty="0">
                <a:solidFill>
                  <a:schemeClr val="bg1"/>
                </a:solidFill>
                <a:latin typeface="Times New Roman" panose="02020603050405020304" pitchFamily="18" charset="0"/>
                <a:cs typeface="Times New Roman" panose="02020603050405020304" pitchFamily="18" charset="0"/>
              </a:rPr>
              <a:t>in deep learning techniques, coupled with the availability of larger and more diverse datasets, are expected to continue improving the accuracy, robustness, and interpretability of deep learning CNN models for food </a:t>
            </a:r>
            <a:r>
              <a:rPr lang="en-IN" dirty="0" smtClean="0">
                <a:solidFill>
                  <a:schemeClr val="bg1"/>
                </a:solidFill>
                <a:latin typeface="Times New Roman" panose="02020603050405020304" pitchFamily="18" charset="0"/>
                <a:cs typeface="Times New Roman" panose="02020603050405020304" pitchFamily="18" charset="0"/>
              </a:rPr>
              <a:t>classification.</a:t>
            </a:r>
          </a:p>
          <a:p>
            <a:pPr algn="just">
              <a:lnSpc>
                <a:spcPct val="150000"/>
              </a:lnSpc>
            </a:pPr>
            <a:r>
              <a:rPr lang="en-US" dirty="0" smtClean="0">
                <a:solidFill>
                  <a:schemeClr val="bg1"/>
                </a:solidFill>
                <a:latin typeface="Times New Roman" panose="02020603050405020304" pitchFamily="18" charset="0"/>
                <a:cs typeface="Times New Roman" panose="02020603050405020304" pitchFamily="18" charset="0"/>
              </a:rPr>
              <a:t>In future we would like to add YOLOv9 along with these 2 models which would increase the prediction accuracy.</a:t>
            </a:r>
            <a:endParaRPr lang="en-IN"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3218883" y="278507"/>
            <a:ext cx="2814184" cy="4303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a:solidFill>
                  <a:schemeClr val="accent6"/>
                </a:solidFill>
              </a:rPr>
              <a:t>R</a:t>
            </a:r>
            <a:r>
              <a:rPr lang="en" sz="4400" dirty="0">
                <a:solidFill>
                  <a:schemeClr val="bg1"/>
                </a:solidFill>
              </a:rPr>
              <a:t>eferences</a:t>
            </a:r>
            <a:endParaRPr sz="4400" dirty="0">
              <a:solidFill>
                <a:schemeClr val="bg1"/>
              </a:solidFill>
            </a:endParaRPr>
          </a:p>
        </p:txBody>
      </p:sp>
      <p:sp>
        <p:nvSpPr>
          <p:cNvPr id="221" name="Google Shape;221;p3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TextBox 1">
            <a:extLst>
              <a:ext uri="{FF2B5EF4-FFF2-40B4-BE49-F238E27FC236}">
                <a16:creationId xmlns:a16="http://schemas.microsoft.com/office/drawing/2014/main" id="{C038D9F3-5D41-4B34-7E3D-C9CB57157C65}"/>
              </a:ext>
            </a:extLst>
          </p:cNvPr>
          <p:cNvSpPr txBox="1"/>
          <p:nvPr/>
        </p:nvSpPr>
        <p:spPr>
          <a:xfrm>
            <a:off x="444500" y="920039"/>
            <a:ext cx="8362950" cy="4038093"/>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lgn="just">
              <a:buClr>
                <a:schemeClr val="bg1"/>
              </a:buClr>
              <a:buFont typeface="Arial" panose="020B0604020202020204" pitchFamily="34" charset="0"/>
              <a:buChar char="•"/>
            </a:pPr>
            <a:r>
              <a:rPr lang="en-IN" dirty="0" smtClean="0">
                <a:solidFill>
                  <a:schemeClr val="bg1"/>
                </a:solidFill>
                <a:latin typeface="Times New Roman" panose="02020603050405020304" pitchFamily="18" charset="0"/>
                <a:cs typeface="Times New Roman" panose="02020603050405020304" pitchFamily="18" charset="0"/>
              </a:rPr>
              <a:t>“</a:t>
            </a:r>
            <a:r>
              <a:rPr lang="en-IN" dirty="0">
                <a:solidFill>
                  <a:schemeClr val="bg1"/>
                </a:solidFill>
                <a:latin typeface="Times New Roman" panose="02020603050405020304" pitchFamily="18" charset="0"/>
                <a:cs typeface="Times New Roman" panose="02020603050405020304" pitchFamily="18" charset="0"/>
              </a:rPr>
              <a:t>Study for Food Recognition System Using Deep Learning”, </a:t>
            </a:r>
            <a:r>
              <a:rPr lang="en-IN" dirty="0" err="1">
                <a:solidFill>
                  <a:schemeClr val="bg1"/>
                </a:solidFill>
                <a:latin typeface="Times New Roman" panose="02020603050405020304" pitchFamily="18" charset="0"/>
                <a:cs typeface="Times New Roman" panose="02020603050405020304" pitchFamily="18" charset="0"/>
              </a:rPr>
              <a:t>Nareen</a:t>
            </a:r>
            <a:r>
              <a:rPr lang="en-IN" dirty="0">
                <a:solidFill>
                  <a:schemeClr val="bg1"/>
                </a:solidFill>
                <a:latin typeface="Times New Roman" panose="02020603050405020304" pitchFamily="18" charset="0"/>
                <a:cs typeface="Times New Roman" panose="02020603050405020304" pitchFamily="18" charset="0"/>
              </a:rPr>
              <a:t> O. M. Salim, Subhi R.M. </a:t>
            </a:r>
            <a:r>
              <a:rPr lang="en-IN" dirty="0" err="1">
                <a:solidFill>
                  <a:schemeClr val="bg1"/>
                </a:solidFill>
                <a:latin typeface="Times New Roman" panose="02020603050405020304" pitchFamily="18" charset="0"/>
                <a:cs typeface="Times New Roman" panose="02020603050405020304" pitchFamily="18" charset="0"/>
              </a:rPr>
              <a:t>Zeebaree</a:t>
            </a:r>
            <a:r>
              <a:rPr lang="en-IN" dirty="0">
                <a:solidFill>
                  <a:schemeClr val="bg1"/>
                </a:solidFill>
                <a:latin typeface="Times New Roman" panose="02020603050405020304" pitchFamily="18" charset="0"/>
                <a:cs typeface="Times New Roman" panose="02020603050405020304" pitchFamily="18" charset="0"/>
              </a:rPr>
              <a:t>, Mohammed A. M. </a:t>
            </a:r>
            <a:r>
              <a:rPr lang="en-IN" dirty="0" err="1">
                <a:solidFill>
                  <a:schemeClr val="bg1"/>
                </a:solidFill>
                <a:latin typeface="Times New Roman" panose="02020603050405020304" pitchFamily="18" charset="0"/>
                <a:cs typeface="Times New Roman" panose="02020603050405020304" pitchFamily="18" charset="0"/>
              </a:rPr>
              <a:t>Sadeeq</a:t>
            </a:r>
            <a:r>
              <a:rPr lang="en-IN" dirty="0">
                <a:solidFill>
                  <a:schemeClr val="bg1"/>
                </a:solidFill>
                <a:latin typeface="Times New Roman" panose="02020603050405020304" pitchFamily="18" charset="0"/>
                <a:cs typeface="Times New Roman" panose="02020603050405020304" pitchFamily="18" charset="0"/>
              </a:rPr>
              <a:t>, A. H. </a:t>
            </a:r>
            <a:r>
              <a:rPr lang="en-IN" dirty="0" err="1">
                <a:solidFill>
                  <a:schemeClr val="bg1"/>
                </a:solidFill>
                <a:latin typeface="Times New Roman" panose="02020603050405020304" pitchFamily="18" charset="0"/>
                <a:cs typeface="Times New Roman" panose="02020603050405020304" pitchFamily="18" charset="0"/>
              </a:rPr>
              <a:t>Radie</a:t>
            </a:r>
            <a:r>
              <a:rPr lang="en-IN" dirty="0">
                <a:solidFill>
                  <a:schemeClr val="bg1"/>
                </a:solidFill>
                <a:latin typeface="Times New Roman" panose="02020603050405020304" pitchFamily="18" charset="0"/>
                <a:cs typeface="Times New Roman" panose="02020603050405020304" pitchFamily="18" charset="0"/>
              </a:rPr>
              <a:t>, Hanan M. Shukur and </a:t>
            </a:r>
            <a:r>
              <a:rPr lang="en-IN" dirty="0" err="1">
                <a:solidFill>
                  <a:schemeClr val="bg1"/>
                </a:solidFill>
                <a:latin typeface="Times New Roman" panose="02020603050405020304" pitchFamily="18" charset="0"/>
                <a:cs typeface="Times New Roman" panose="02020603050405020304" pitchFamily="18" charset="0"/>
              </a:rPr>
              <a:t>Zryan</a:t>
            </a:r>
            <a:r>
              <a:rPr lang="en-IN" dirty="0">
                <a:solidFill>
                  <a:schemeClr val="bg1"/>
                </a:solidFill>
                <a:latin typeface="Times New Roman" panose="02020603050405020304" pitchFamily="18" charset="0"/>
                <a:cs typeface="Times New Roman" panose="02020603050405020304" pitchFamily="18" charset="0"/>
              </a:rPr>
              <a:t> Najat Rashid, Journal of Physics: Conference Series, Volume 1963, 2nd International Conference on Physics and Applied Sciences (ICPAS 2021), College of Education, </a:t>
            </a:r>
            <a:r>
              <a:rPr lang="en-IN" dirty="0" err="1">
                <a:solidFill>
                  <a:schemeClr val="bg1"/>
                </a:solidFill>
                <a:latin typeface="Times New Roman" panose="02020603050405020304" pitchFamily="18" charset="0"/>
                <a:cs typeface="Times New Roman" panose="02020603050405020304" pitchFamily="18" charset="0"/>
              </a:rPr>
              <a:t>Mustansiriyah</a:t>
            </a:r>
            <a:r>
              <a:rPr lang="en-IN" dirty="0">
                <a:solidFill>
                  <a:schemeClr val="bg1"/>
                </a:solidFill>
                <a:latin typeface="Times New Roman" panose="02020603050405020304" pitchFamily="18" charset="0"/>
                <a:cs typeface="Times New Roman" panose="02020603050405020304" pitchFamily="18" charset="0"/>
              </a:rPr>
              <a:t> University, Baghdad, Iraq, 26-27 MAY, 2021</a:t>
            </a:r>
            <a:r>
              <a:rPr lang="en-IN" dirty="0" smtClean="0">
                <a:solidFill>
                  <a:schemeClr val="bg1"/>
                </a:solidFill>
                <a:latin typeface="Times New Roman" panose="02020603050405020304" pitchFamily="18" charset="0"/>
                <a:cs typeface="Times New Roman" panose="02020603050405020304" pitchFamily="18" charset="0"/>
              </a:rPr>
              <a:t>.</a:t>
            </a:r>
          </a:p>
          <a:p>
            <a:pPr marL="285750" indent="-285750" algn="just">
              <a:buClr>
                <a:schemeClr val="bg1"/>
              </a:buClr>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a:p>
            <a:pPr marL="285750" indent="-285750" algn="just">
              <a:buClr>
                <a:schemeClr val="bg1"/>
              </a:buClr>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“Application of Machine Vision System in Food Detection”, Zhifei Xiao </a:t>
            </a:r>
            <a:r>
              <a:rPr lang="en-IN" dirty="0" err="1">
                <a:solidFill>
                  <a:schemeClr val="bg1"/>
                </a:solidFill>
                <a:latin typeface="Times New Roman" panose="02020603050405020304" pitchFamily="18" charset="0"/>
                <a:cs typeface="Times New Roman" panose="02020603050405020304" pitchFamily="18" charset="0"/>
              </a:rPr>
              <a:t>Jilai</a:t>
            </a:r>
            <a:r>
              <a:rPr lang="en-IN" dirty="0">
                <a:solidFill>
                  <a:schemeClr val="bg1"/>
                </a:solidFill>
                <a:latin typeface="Times New Roman" panose="02020603050405020304" pitchFamily="18" charset="0"/>
                <a:cs typeface="Times New Roman" panose="02020603050405020304" pitchFamily="18" charset="0"/>
              </a:rPr>
              <a:t> Wang* Lu Han* </a:t>
            </a:r>
            <a:r>
              <a:rPr lang="en-IN" dirty="0" err="1">
                <a:solidFill>
                  <a:schemeClr val="bg1"/>
                </a:solidFill>
                <a:latin typeface="Times New Roman" panose="02020603050405020304" pitchFamily="18" charset="0"/>
                <a:cs typeface="Times New Roman" panose="02020603050405020304" pitchFamily="18" charset="0"/>
              </a:rPr>
              <a:t>Shubiao</a:t>
            </a:r>
            <a:r>
              <a:rPr lang="en-IN" dirty="0">
                <a:solidFill>
                  <a:schemeClr val="bg1"/>
                </a:solidFill>
                <a:latin typeface="Times New Roman" panose="02020603050405020304" pitchFamily="18" charset="0"/>
                <a:cs typeface="Times New Roman" panose="02020603050405020304" pitchFamily="18" charset="0"/>
              </a:rPr>
              <a:t> Guo </a:t>
            </a:r>
            <a:r>
              <a:rPr lang="en-IN" dirty="0" err="1">
                <a:solidFill>
                  <a:schemeClr val="bg1"/>
                </a:solidFill>
                <a:latin typeface="Times New Roman" panose="02020603050405020304" pitchFamily="18" charset="0"/>
                <a:cs typeface="Times New Roman" panose="02020603050405020304" pitchFamily="18" charset="0"/>
              </a:rPr>
              <a:t>Qinghao</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Cui,Front</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Nutr</a:t>
            </a:r>
            <a:r>
              <a:rPr lang="en-IN" dirty="0">
                <a:solidFill>
                  <a:schemeClr val="bg1"/>
                </a:solidFill>
                <a:latin typeface="Times New Roman" panose="02020603050405020304" pitchFamily="18" charset="0"/>
                <a:cs typeface="Times New Roman" panose="02020603050405020304" pitchFamily="18" charset="0"/>
              </a:rPr>
              <a:t>., 11 May 2022 Sec. Food Chemistry, Volume 9 - 2022 | </a:t>
            </a:r>
            <a:r>
              <a:rPr lang="en-IN" dirty="0">
                <a:solidFill>
                  <a:schemeClr val="bg1"/>
                </a:solidFill>
                <a:latin typeface="Times New Roman" panose="02020603050405020304" pitchFamily="18" charset="0"/>
                <a:cs typeface="Times New Roman" panose="02020603050405020304" pitchFamily="18" charset="0"/>
                <a:hlinkClick r:id="rId3"/>
              </a:rPr>
              <a:t>https://doi.org/10.3389/fnut.2022.888245</a:t>
            </a:r>
            <a:r>
              <a:rPr lang="en-IN" dirty="0" smtClean="0">
                <a:solidFill>
                  <a:schemeClr val="bg1"/>
                </a:solidFill>
                <a:latin typeface="Times New Roman" panose="02020603050405020304" pitchFamily="18" charset="0"/>
                <a:cs typeface="Times New Roman" panose="02020603050405020304" pitchFamily="18" charset="0"/>
              </a:rPr>
              <a:t>.</a:t>
            </a:r>
          </a:p>
          <a:p>
            <a:pPr marL="285750" indent="-285750" algn="just">
              <a:buClr>
                <a:schemeClr val="bg1"/>
              </a:buClr>
              <a:buFont typeface="Arial" panose="020B0604020202020204" pitchFamily="34" charset="0"/>
              <a:buChar char="•"/>
            </a:pPr>
            <a:endParaRPr lang="en-IN" dirty="0" smtClean="0">
              <a:solidFill>
                <a:schemeClr val="bg1"/>
              </a:solidFill>
              <a:latin typeface="Times New Roman" panose="02020603050405020304" pitchFamily="18" charset="0"/>
              <a:cs typeface="Times New Roman" panose="02020603050405020304" pitchFamily="18" charset="0"/>
            </a:endParaRPr>
          </a:p>
          <a:p>
            <a:pPr marL="285750" indent="-285750" algn="just">
              <a:buClr>
                <a:schemeClr val="bg1"/>
              </a:buClr>
              <a:buFont typeface="Arial" panose="020B0604020202020204" pitchFamily="34" charset="0"/>
              <a:buChar char="•"/>
            </a:pPr>
            <a:r>
              <a:rPr lang="en-IN" dirty="0" err="1">
                <a:solidFill>
                  <a:schemeClr val="bg1"/>
                </a:solidFill>
                <a:latin typeface="Times New Roman" panose="02020603050405020304" pitchFamily="18" charset="0"/>
                <a:cs typeface="Times New Roman" panose="02020603050405020304" pitchFamily="18" charset="0"/>
              </a:rPr>
              <a:t>IndianFoodNet</a:t>
            </a:r>
            <a:r>
              <a:rPr lang="en-IN" dirty="0">
                <a:solidFill>
                  <a:schemeClr val="bg1"/>
                </a:solidFill>
                <a:latin typeface="Times New Roman" panose="02020603050405020304" pitchFamily="18" charset="0"/>
                <a:cs typeface="Times New Roman" panose="02020603050405020304" pitchFamily="18" charset="0"/>
              </a:rPr>
              <a:t>: Detecting Indian Food Items Using Deep Learning(2023) : </a:t>
            </a:r>
            <a:r>
              <a:rPr lang="en-IN" dirty="0" err="1">
                <a:solidFill>
                  <a:schemeClr val="bg1"/>
                </a:solidFill>
                <a:latin typeface="Times New Roman" panose="02020603050405020304" pitchFamily="18" charset="0"/>
                <a:cs typeface="Times New Roman" panose="02020603050405020304" pitchFamily="18" charset="0"/>
              </a:rPr>
              <a:t>Ritu</a:t>
            </a:r>
            <a:r>
              <a:rPr lang="en-IN" dirty="0">
                <a:solidFill>
                  <a:schemeClr val="bg1"/>
                </a:solidFill>
                <a:latin typeface="Times New Roman" panose="02020603050405020304" pitchFamily="18" charset="0"/>
                <a:cs typeface="Times New Roman" panose="02020603050405020304" pitchFamily="18" charset="0"/>
              </a:rPr>
              <a:t> Agarwal1* , </a:t>
            </a:r>
            <a:r>
              <a:rPr lang="en-IN" dirty="0" err="1">
                <a:solidFill>
                  <a:schemeClr val="bg1"/>
                </a:solidFill>
                <a:latin typeface="Times New Roman" panose="02020603050405020304" pitchFamily="18" charset="0"/>
                <a:cs typeface="Times New Roman" panose="02020603050405020304" pitchFamily="18" charset="0"/>
              </a:rPr>
              <a:t>Tanupriya</a:t>
            </a:r>
            <a:r>
              <a:rPr lang="en-IN" dirty="0">
                <a:solidFill>
                  <a:schemeClr val="bg1"/>
                </a:solidFill>
                <a:latin typeface="Times New Roman" panose="02020603050405020304" pitchFamily="18" charset="0"/>
                <a:cs typeface="Times New Roman" panose="02020603050405020304" pitchFamily="18" charset="0"/>
              </a:rPr>
              <a:t> Choudhury1,2,3 , </a:t>
            </a:r>
            <a:r>
              <a:rPr lang="en-IN" dirty="0" err="1">
                <a:solidFill>
                  <a:schemeClr val="bg1"/>
                </a:solidFill>
                <a:latin typeface="Times New Roman" panose="02020603050405020304" pitchFamily="18" charset="0"/>
                <a:cs typeface="Times New Roman" panose="02020603050405020304" pitchFamily="18" charset="0"/>
              </a:rPr>
              <a:t>Neelu</a:t>
            </a:r>
            <a:r>
              <a:rPr lang="en-IN" dirty="0">
                <a:solidFill>
                  <a:schemeClr val="bg1"/>
                </a:solidFill>
                <a:latin typeface="Times New Roman" panose="02020603050405020304" pitchFamily="18" charset="0"/>
                <a:cs typeface="Times New Roman" panose="02020603050405020304" pitchFamily="18" charset="0"/>
              </a:rPr>
              <a:t> J. Ahuja1 , </a:t>
            </a:r>
            <a:r>
              <a:rPr lang="en-IN" dirty="0" err="1">
                <a:solidFill>
                  <a:schemeClr val="bg1"/>
                </a:solidFill>
                <a:latin typeface="Times New Roman" panose="02020603050405020304" pitchFamily="18" charset="0"/>
                <a:cs typeface="Times New Roman" panose="02020603050405020304" pitchFamily="18" charset="0"/>
              </a:rPr>
              <a:t>Tanmay</a:t>
            </a:r>
            <a:r>
              <a:rPr lang="en-IN" dirty="0">
                <a:solidFill>
                  <a:schemeClr val="bg1"/>
                </a:solidFill>
                <a:latin typeface="Times New Roman" panose="02020603050405020304" pitchFamily="18" charset="0"/>
                <a:cs typeface="Times New Roman" panose="02020603050405020304" pitchFamily="18" charset="0"/>
              </a:rPr>
              <a:t> Sarkar4, School of Computer Science, University of Petroleum and Energy Studies (UPES), Dehradun 248007, India CSE Department, Graphic Era Deemed to be University, Dehradun 248002, </a:t>
            </a:r>
            <a:r>
              <a:rPr lang="en-IN" dirty="0" err="1">
                <a:solidFill>
                  <a:schemeClr val="bg1"/>
                </a:solidFill>
                <a:latin typeface="Times New Roman" panose="02020603050405020304" pitchFamily="18" charset="0"/>
                <a:cs typeface="Times New Roman" panose="02020603050405020304" pitchFamily="18" charset="0"/>
              </a:rPr>
              <a:t>Uttarakhand</a:t>
            </a:r>
            <a:r>
              <a:rPr lang="en-IN" dirty="0">
                <a:solidFill>
                  <a:schemeClr val="bg1"/>
                </a:solidFill>
                <a:latin typeface="Times New Roman" panose="02020603050405020304" pitchFamily="18" charset="0"/>
                <a:cs typeface="Times New Roman" panose="02020603050405020304" pitchFamily="18" charset="0"/>
              </a:rPr>
              <a:t>, India CSE Department, Symbiosis Institute of Technology, Symbiosis International (Deemed University), Pune 412115, India  Department of Food Processing Technology, </a:t>
            </a:r>
            <a:r>
              <a:rPr lang="en-IN" dirty="0" err="1">
                <a:solidFill>
                  <a:schemeClr val="bg1"/>
                </a:solidFill>
                <a:latin typeface="Times New Roman" panose="02020603050405020304" pitchFamily="18" charset="0"/>
                <a:cs typeface="Times New Roman" panose="02020603050405020304" pitchFamily="18" charset="0"/>
              </a:rPr>
              <a:t>Malda</a:t>
            </a:r>
            <a:r>
              <a:rPr lang="en-IN" dirty="0">
                <a:solidFill>
                  <a:schemeClr val="bg1"/>
                </a:solidFill>
                <a:latin typeface="Times New Roman" panose="02020603050405020304" pitchFamily="18" charset="0"/>
                <a:cs typeface="Times New Roman" panose="02020603050405020304" pitchFamily="18" charset="0"/>
              </a:rPr>
              <a:t> Polytechnic, Bengal State Council of Technical Education, </a:t>
            </a:r>
            <a:r>
              <a:rPr lang="en-IN" dirty="0" err="1">
                <a:solidFill>
                  <a:schemeClr val="bg1"/>
                </a:solidFill>
                <a:latin typeface="Times New Roman" panose="02020603050405020304" pitchFamily="18" charset="0"/>
                <a:cs typeface="Times New Roman" panose="02020603050405020304" pitchFamily="18" charset="0"/>
              </a:rPr>
              <a:t>Malda</a:t>
            </a:r>
            <a:r>
              <a:rPr lang="en-IN" dirty="0">
                <a:solidFill>
                  <a:schemeClr val="bg1"/>
                </a:solidFill>
                <a:latin typeface="Times New Roman" panose="02020603050405020304" pitchFamily="18" charset="0"/>
                <a:cs typeface="Times New Roman" panose="02020603050405020304" pitchFamily="18" charset="0"/>
              </a:rPr>
              <a:t> 732102, India Corresponding Author Email: </a:t>
            </a:r>
            <a:r>
              <a:rPr lang="en-IN" dirty="0" smtClean="0">
                <a:solidFill>
                  <a:schemeClr val="bg1"/>
                </a:solidFill>
                <a:latin typeface="Times New Roman" panose="02020603050405020304" pitchFamily="18" charset="0"/>
                <a:cs typeface="Times New Roman" panose="02020603050405020304" pitchFamily="18" charset="0"/>
              </a:rPr>
              <a:t>agarwalritu7@gmail.com.</a:t>
            </a:r>
          </a:p>
          <a:p>
            <a:pPr algn="just">
              <a:buClr>
                <a:schemeClr val="bg1"/>
              </a:buClr>
            </a:pPr>
            <a:r>
              <a:rPr lang="en-IN" dirty="0" smtClean="0">
                <a:solidFill>
                  <a:schemeClr val="bg1"/>
                </a:solidFill>
                <a:latin typeface="Times New Roman" panose="02020603050405020304" pitchFamily="18" charset="0"/>
                <a:cs typeface="Times New Roman" panose="02020603050405020304" pitchFamily="18" charset="0"/>
              </a:rPr>
              <a:t>      https://doi.org/10.18280/ijcmem.110403.</a:t>
            </a:r>
          </a:p>
          <a:p>
            <a:pPr marL="285750" indent="-285750" algn="just">
              <a:lnSpc>
                <a:spcPct val="150000"/>
              </a:lnSpc>
              <a:buClr>
                <a:schemeClr val="bg1"/>
              </a:buClr>
              <a:buFont typeface="Arial" panose="020B0604020202020204" pitchFamily="34" charset="0"/>
              <a:buChar char="•"/>
            </a:pPr>
            <a:endParaRPr lang="en-IN" dirty="0">
              <a:solidFill>
                <a:schemeClr val="bg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4" name="Google Shape;254;p3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8" y="1065200"/>
            <a:ext cx="2213017" cy="312960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807" y="1065201"/>
            <a:ext cx="2214945" cy="313233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2138" y="1065200"/>
            <a:ext cx="2213387" cy="312960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9699" y="1065200"/>
            <a:ext cx="2212756" cy="312960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title" idx="4294967295"/>
          </p:nvPr>
        </p:nvSpPr>
        <p:spPr>
          <a:xfrm>
            <a:off x="2899145" y="2305901"/>
            <a:ext cx="3922850" cy="47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THANK YOU…!</a:t>
            </a:r>
            <a:endParaRPr sz="4400" dirty="0"/>
          </a:p>
        </p:txBody>
      </p:sp>
      <p:sp>
        <p:nvSpPr>
          <p:cNvPr id="254" name="Google Shape;254;p3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569841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1139107" y="644237"/>
            <a:ext cx="6766500" cy="478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dirty="0">
                <a:solidFill>
                  <a:schemeClr val="accent6"/>
                </a:solidFill>
              </a:rPr>
              <a:t>Table</a:t>
            </a:r>
            <a:r>
              <a:rPr lang="en" sz="4400" dirty="0"/>
              <a:t> of Contents</a:t>
            </a:r>
            <a:endParaRPr sz="4400" dirty="0">
              <a:solidFill>
                <a:schemeClr val="accent6"/>
              </a:solidFill>
            </a:endParaRPr>
          </a:p>
        </p:txBody>
      </p:sp>
      <p:sp>
        <p:nvSpPr>
          <p:cNvPr id="78" name="Google Shape;78;p1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5" name="TextBox 4"/>
          <p:cNvSpPr txBox="1"/>
          <p:nvPr/>
        </p:nvSpPr>
        <p:spPr>
          <a:xfrm>
            <a:off x="914399" y="1365106"/>
            <a:ext cx="6500038" cy="3370666"/>
          </a:xfrm>
          <a:prstGeom prst="rect">
            <a:avLst/>
          </a:prstGeom>
          <a:noFill/>
        </p:spPr>
        <p:txBody>
          <a:bodyPr wrap="square" rtlCol="0">
            <a:spAutoFit/>
          </a:bodyPr>
          <a:lstStyle/>
          <a:p>
            <a:pPr>
              <a:lnSpc>
                <a:spcPct val="150000"/>
              </a:lnSpc>
            </a:pPr>
            <a:r>
              <a:rPr lang="en-US" sz="1600" dirty="0">
                <a:solidFill>
                  <a:schemeClr val="accent6"/>
                </a:solidFill>
              </a:rPr>
              <a:t>01</a:t>
            </a:r>
            <a:r>
              <a:rPr lang="en-US" sz="1600" dirty="0">
                <a:solidFill>
                  <a:schemeClr val="bg1"/>
                </a:solidFill>
              </a:rPr>
              <a:t>. Introduction</a:t>
            </a:r>
          </a:p>
          <a:p>
            <a:pPr>
              <a:lnSpc>
                <a:spcPct val="150000"/>
              </a:lnSpc>
            </a:pPr>
            <a:r>
              <a:rPr lang="en-US" sz="1600" dirty="0">
                <a:solidFill>
                  <a:schemeClr val="accent6"/>
                </a:solidFill>
              </a:rPr>
              <a:t>02</a:t>
            </a:r>
            <a:r>
              <a:rPr lang="en-US" sz="1600" dirty="0">
                <a:solidFill>
                  <a:schemeClr val="bg1"/>
                </a:solidFill>
              </a:rPr>
              <a:t>. Problem Statement</a:t>
            </a:r>
          </a:p>
          <a:p>
            <a:pPr>
              <a:lnSpc>
                <a:spcPct val="150000"/>
              </a:lnSpc>
            </a:pPr>
            <a:r>
              <a:rPr lang="en-US" sz="1600" dirty="0">
                <a:solidFill>
                  <a:schemeClr val="accent6"/>
                </a:solidFill>
              </a:rPr>
              <a:t>03</a:t>
            </a:r>
            <a:r>
              <a:rPr lang="en-US" sz="1600" dirty="0">
                <a:solidFill>
                  <a:schemeClr val="bg1"/>
                </a:solidFill>
              </a:rPr>
              <a:t>. Objective</a:t>
            </a:r>
          </a:p>
          <a:p>
            <a:pPr>
              <a:lnSpc>
                <a:spcPct val="150000"/>
              </a:lnSpc>
            </a:pPr>
            <a:r>
              <a:rPr lang="en-US" sz="1600" dirty="0">
                <a:solidFill>
                  <a:schemeClr val="accent6"/>
                </a:solidFill>
              </a:rPr>
              <a:t>04</a:t>
            </a:r>
            <a:r>
              <a:rPr lang="en-US" sz="1600" dirty="0">
                <a:solidFill>
                  <a:schemeClr val="bg1"/>
                </a:solidFill>
              </a:rPr>
              <a:t>. Methodology</a:t>
            </a:r>
          </a:p>
          <a:p>
            <a:pPr>
              <a:lnSpc>
                <a:spcPct val="150000"/>
              </a:lnSpc>
            </a:pPr>
            <a:r>
              <a:rPr lang="en-US" sz="1600" dirty="0">
                <a:solidFill>
                  <a:schemeClr val="accent6"/>
                </a:solidFill>
              </a:rPr>
              <a:t>05</a:t>
            </a:r>
            <a:r>
              <a:rPr lang="en-US" sz="1600" dirty="0">
                <a:solidFill>
                  <a:schemeClr val="bg1"/>
                </a:solidFill>
              </a:rPr>
              <a:t>. Work Carried Out</a:t>
            </a:r>
          </a:p>
          <a:p>
            <a:pPr>
              <a:lnSpc>
                <a:spcPct val="150000"/>
              </a:lnSpc>
            </a:pPr>
            <a:r>
              <a:rPr lang="en-US" sz="1600" dirty="0">
                <a:solidFill>
                  <a:schemeClr val="accent6"/>
                </a:solidFill>
              </a:rPr>
              <a:t>06</a:t>
            </a:r>
            <a:r>
              <a:rPr lang="en-US" sz="1600" dirty="0">
                <a:solidFill>
                  <a:schemeClr val="bg1"/>
                </a:solidFill>
              </a:rPr>
              <a:t>. Workflow</a:t>
            </a:r>
          </a:p>
          <a:p>
            <a:pPr>
              <a:lnSpc>
                <a:spcPct val="150000"/>
              </a:lnSpc>
            </a:pPr>
            <a:r>
              <a:rPr lang="en-US" sz="1600" dirty="0">
                <a:solidFill>
                  <a:schemeClr val="accent6"/>
                </a:solidFill>
              </a:rPr>
              <a:t>07</a:t>
            </a:r>
            <a:r>
              <a:rPr lang="en-US" sz="1600" dirty="0">
                <a:solidFill>
                  <a:schemeClr val="bg1"/>
                </a:solidFill>
              </a:rPr>
              <a:t>. Outcome</a:t>
            </a:r>
          </a:p>
          <a:p>
            <a:pPr>
              <a:lnSpc>
                <a:spcPct val="150000"/>
              </a:lnSpc>
            </a:pPr>
            <a:r>
              <a:rPr lang="en-US" sz="1600" dirty="0">
                <a:solidFill>
                  <a:schemeClr val="accent6"/>
                </a:solidFill>
              </a:rPr>
              <a:t>08</a:t>
            </a:r>
            <a:r>
              <a:rPr lang="en-US" sz="1600" dirty="0">
                <a:solidFill>
                  <a:schemeClr val="bg1"/>
                </a:solidFill>
              </a:rPr>
              <a:t>. Future Scope</a:t>
            </a:r>
          </a:p>
          <a:p>
            <a:pPr>
              <a:lnSpc>
                <a:spcPct val="150000"/>
              </a:lnSpc>
            </a:pPr>
            <a:r>
              <a:rPr lang="en-US" sz="1600" dirty="0">
                <a:solidFill>
                  <a:schemeClr val="accent6"/>
                </a:solidFill>
              </a:rPr>
              <a:t>09</a:t>
            </a:r>
            <a:r>
              <a:rPr lang="en-US" sz="1600" dirty="0">
                <a:solidFill>
                  <a:schemeClr val="bg1"/>
                </a:solidFill>
              </a:rPr>
              <a:t>. References</a:t>
            </a:r>
            <a:endParaRPr lang="en-IN" sz="16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18"/>
          <p:cNvSpPr txBox="1">
            <a:spLocks noGrp="1"/>
          </p:cNvSpPr>
          <p:nvPr>
            <p:ph type="ctrTitle" idx="4294967295"/>
          </p:nvPr>
        </p:nvSpPr>
        <p:spPr>
          <a:xfrm>
            <a:off x="3030279" y="202873"/>
            <a:ext cx="3203944" cy="60955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solidFill>
                  <a:schemeClr val="accent6"/>
                </a:solidFill>
              </a:rPr>
              <a:t>I</a:t>
            </a:r>
            <a:r>
              <a:rPr lang="en" sz="4400" dirty="0">
                <a:solidFill>
                  <a:schemeClr val="bg1"/>
                </a:solidFill>
              </a:rPr>
              <a:t>ntroduction</a:t>
            </a:r>
            <a:endParaRPr sz="4400" dirty="0">
              <a:solidFill>
                <a:schemeClr val="bg1"/>
              </a:solidFill>
            </a:endParaRPr>
          </a:p>
        </p:txBody>
      </p:sp>
      <p:sp>
        <p:nvSpPr>
          <p:cNvPr id="86" name="Google Shape;86;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TextBox 1"/>
          <p:cNvSpPr txBox="1"/>
          <p:nvPr/>
        </p:nvSpPr>
        <p:spPr>
          <a:xfrm>
            <a:off x="971107" y="812432"/>
            <a:ext cx="7322288" cy="3970318"/>
          </a:xfrm>
          <a:prstGeom prst="rect">
            <a:avLst/>
          </a:prstGeom>
          <a:noFill/>
        </p:spPr>
        <p:txBody>
          <a:bodyPr wrap="square" rtlCol="0">
            <a:spAutoFit/>
          </a:bodyPr>
          <a:lstStyle/>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Living in this fast-paced era, the daily intake of high-caloric foods may seem harmless but conceals a perilous trap leading to conditions such as diabetes, obesity, and high blood pressure. With an increasing reliance on technology, people are turning to Food Tracker Apps to manage their diet. However, the burden of manual data entry has become a significant drawback, causing many to abandon these apps over time</a:t>
            </a:r>
            <a:r>
              <a:rPr lang="en-US" dirty="0" smtClean="0">
                <a:solidFill>
                  <a:schemeClr val="bg1"/>
                </a:solidFill>
                <a:latin typeface="Times New Roman" panose="02020603050405020304" pitchFamily="18" charset="0"/>
                <a:cs typeface="Times New Roman" panose="02020603050405020304" pitchFamily="18" charset="0"/>
              </a:rPr>
              <a:t>.</a:t>
            </a:r>
          </a:p>
          <a:p>
            <a:pPr algn="just">
              <a:lnSpc>
                <a:spcPct val="150000"/>
              </a:lnSpc>
            </a:pPr>
            <a:r>
              <a:rPr lang="en-US" dirty="0" smtClean="0">
                <a:solidFill>
                  <a:schemeClr val="bg1"/>
                </a:solidFill>
                <a:latin typeface="Times New Roman" panose="02020603050405020304" pitchFamily="18" charset="0"/>
                <a:cs typeface="Times New Roman" panose="02020603050405020304" pitchFamily="18" charset="0"/>
              </a:rPr>
              <a:t>Our </a:t>
            </a:r>
            <a:r>
              <a:rPr lang="en-US" dirty="0">
                <a:solidFill>
                  <a:schemeClr val="bg1"/>
                </a:solidFill>
                <a:latin typeface="Times New Roman" panose="02020603050405020304" pitchFamily="18" charset="0"/>
                <a:cs typeface="Times New Roman" panose="02020603050405020304" pitchFamily="18" charset="0"/>
              </a:rPr>
              <a:t>project proposes an innovative solution to this challenge. By harnessing deep learning algorithms, sophisticated computer programs that can learn and analyze, we aim to simplify the process. Users can now capture images of their meals, allowing the algorithms to identify the food items and predict their nutritional content approximately. This approach eliminates the time-consuming manual entry, making it more convenient and encouraging users to maintain healthier eating habits. Our vision is to leverage technology to enhance well-being, ensuring that managing nutrition is not only effective but also easily understandable.</a:t>
            </a:r>
            <a:endParaRPr lang="en-IN"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xfrm>
            <a:off x="1989711" y="170121"/>
            <a:ext cx="5332577" cy="80547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6"/>
                </a:solidFill>
              </a:rPr>
              <a:t>Problem </a:t>
            </a:r>
            <a:r>
              <a:rPr lang="en" dirty="0">
                <a:solidFill>
                  <a:schemeClr val="bg1"/>
                </a:solidFill>
              </a:rPr>
              <a:t>Statement</a:t>
            </a:r>
            <a:endParaRPr dirty="0">
              <a:solidFill>
                <a:schemeClr val="bg1"/>
              </a:solidFill>
            </a:endParaRPr>
          </a:p>
        </p:txBody>
      </p:sp>
      <p:sp>
        <p:nvSpPr>
          <p:cNvPr id="4" name="Rectangle 3"/>
          <p:cNvSpPr/>
          <p:nvPr/>
        </p:nvSpPr>
        <p:spPr>
          <a:xfrm>
            <a:off x="1162493" y="1320883"/>
            <a:ext cx="6783571" cy="332398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just">
              <a:lnSpc>
                <a:spcPct val="150000"/>
              </a:lnSpc>
            </a:pPr>
            <a:r>
              <a:rPr lang="en-US" dirty="0">
                <a:latin typeface="Times New Roman" panose="02020603050405020304" pitchFamily="18" charset="0"/>
                <a:ea typeface="Times New Roman" panose="02020603050405020304" pitchFamily="18" charset="0"/>
              </a:rPr>
              <a:t>The multitude of diseases in today's society is largely attributed to lifestyle choices, </a:t>
            </a:r>
            <a:r>
              <a:rPr lang="en-US" dirty="0" smtClean="0">
                <a:latin typeface="Times New Roman" panose="02020603050405020304" pitchFamily="18" charset="0"/>
                <a:ea typeface="Times New Roman" panose="02020603050405020304" pitchFamily="18" charset="0"/>
              </a:rPr>
              <a:t>particularly in</a:t>
            </a:r>
            <a:r>
              <a:rPr lang="en-US" spc="-285" dirty="0" smtClean="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 realms of </a:t>
            </a:r>
            <a:r>
              <a:rPr lang="en-US" dirty="0" smtClean="0">
                <a:latin typeface="Times New Roman" panose="02020603050405020304" pitchFamily="18" charset="0"/>
                <a:ea typeface="Times New Roman" panose="02020603050405020304" pitchFamily="18" charset="0"/>
              </a:rPr>
              <a:t>food consumption</a:t>
            </a:r>
            <a:r>
              <a:rPr lang="en-US" dirty="0">
                <a:latin typeface="Times New Roman" panose="02020603050405020304" pitchFamily="18" charset="0"/>
                <a:ea typeface="Times New Roman" panose="02020603050405020304" pitchFamily="18" charset="0"/>
              </a:rPr>
              <a:t>. The prevalence of</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high-calorie diets contributes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significantly to health issues like diabetes and obesity. The effectiveness of our current dietary</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choices and proportions demands scrutiny for optimal well-being. Amidst our fast-paced lives,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adhering to healthy lifestyles becomes challenging, leading to difficulties in monitoring </a:t>
            </a:r>
            <a:r>
              <a:rPr lang="en-US" dirty="0" smtClean="0">
                <a:latin typeface="Times New Roman" panose="02020603050405020304" pitchFamily="18" charset="0"/>
                <a:ea typeface="Times New Roman" panose="02020603050405020304" pitchFamily="18" charset="0"/>
              </a:rPr>
              <a:t>nutrition</a:t>
            </a:r>
            <a:r>
              <a:rPr lang="en-US" spc="5" dirty="0" smtClean="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and water </a:t>
            </a:r>
            <a:r>
              <a:rPr lang="en-US" dirty="0">
                <a:latin typeface="Times New Roman" panose="02020603050405020304" pitchFamily="18" charset="0"/>
                <a:ea typeface="Times New Roman" panose="02020603050405020304" pitchFamily="18" charset="0"/>
              </a:rPr>
              <a:t>intake. There is a pressing need for innovative solutions to encourage healthier choices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and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simplify the process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of maintaining adequate </a:t>
            </a:r>
            <a:r>
              <a:rPr lang="en-US" dirty="0" smtClean="0">
                <a:latin typeface="Times New Roman" panose="02020603050405020304" pitchFamily="18" charset="0"/>
                <a:ea typeface="Times New Roman" panose="02020603050405020304" pitchFamily="18" charset="0"/>
              </a:rPr>
              <a:t>nutrition</a:t>
            </a:r>
            <a:r>
              <a:rPr lang="en-US" spc="5" dirty="0" smtClean="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and</a:t>
            </a:r>
            <a:r>
              <a:rPr lang="en-US" spc="5" dirty="0" smtClean="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hydration.</a:t>
            </a:r>
            <a:r>
              <a:rPr lang="en-US" spc="5" dirty="0" smtClean="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our schedules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become busier, striking a balance in these fundamental aspects of health is increasingly elusive,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necessitating</a:t>
            </a:r>
            <a:r>
              <a:rPr lang="en-US" spc="-2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interventions that align with our hectic</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daily</a:t>
            </a:r>
            <a:r>
              <a:rPr lang="en-US" spc="-2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routines</a:t>
            </a:r>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3069265" y="512393"/>
            <a:ext cx="2613924" cy="654413"/>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 sz="4400" dirty="0">
                <a:solidFill>
                  <a:schemeClr val="accent6"/>
                </a:solidFill>
              </a:rPr>
              <a:t>O</a:t>
            </a:r>
            <a:r>
              <a:rPr lang="en" sz="4400" dirty="0">
                <a:solidFill>
                  <a:schemeClr val="bg1"/>
                </a:solidFill>
              </a:rPr>
              <a:t>bjective</a:t>
            </a:r>
            <a:endParaRPr sz="4400" dirty="0">
              <a:solidFill>
                <a:schemeClr val="bg1"/>
              </a:solidFill>
            </a:endParaRPr>
          </a:p>
        </p:txBody>
      </p:sp>
      <p:sp>
        <p:nvSpPr>
          <p:cNvPr id="111" name="Google Shape;111;p22"/>
          <p:cNvSpPr txBox="1">
            <a:spLocks noGrp="1"/>
          </p:cNvSpPr>
          <p:nvPr>
            <p:ph type="subTitle" idx="4294967295"/>
          </p:nvPr>
        </p:nvSpPr>
        <p:spPr>
          <a:xfrm>
            <a:off x="1139204" y="1582798"/>
            <a:ext cx="6766500" cy="3379210"/>
          </a:xfrm>
          <a:prstGeom prst="rect">
            <a:avLst/>
          </a:prstGeom>
        </p:spPr>
        <p:txBody>
          <a:bodyPr spcFirstLastPara="1" wrap="square" lIns="0" tIns="0" rIns="0" bIns="0" anchor="t" anchorCtr="0">
            <a:no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create a comprehensive system for tracking food and nutrition consumption while providing healthy suggestions.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Building a diverse food image dataset, standardize formats through preprocessing, and enforce quality control measures.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exploring feature extraction techniques like convolutional neural networks (CNNs),develop a rank-based ensemble to accurately predict and categorize various food items. </a:t>
            </a:r>
          </a:p>
          <a:p>
            <a:pPr marL="285750" indent="-285750">
              <a:lnSpc>
                <a:spcPct val="150000"/>
              </a:lnSpc>
              <a:buFont typeface="Arial" panose="020B0604020202020204" pitchFamily="34" charset="0"/>
              <a:buChar char="•"/>
            </a:pPr>
            <a:endParaRPr dirty="0"/>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23"/>
          <p:cNvSpPr txBox="1">
            <a:spLocks noGrp="1"/>
          </p:cNvSpPr>
          <p:nvPr>
            <p:ph type="title"/>
          </p:nvPr>
        </p:nvSpPr>
        <p:spPr>
          <a:xfrm>
            <a:off x="2944353" y="238521"/>
            <a:ext cx="3354245" cy="70389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solidFill>
                  <a:schemeClr val="accent6"/>
                </a:solidFill>
              </a:rPr>
              <a:t>M</a:t>
            </a:r>
            <a:r>
              <a:rPr lang="en" sz="4400" dirty="0"/>
              <a:t>ethodology</a:t>
            </a:r>
            <a:endParaRPr sz="4400" dirty="0"/>
          </a:p>
        </p:txBody>
      </p:sp>
      <p:sp>
        <p:nvSpPr>
          <p:cNvPr id="132" name="Google Shape;132;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7" name="Picture 6" descr="A diagram of food processing&#10;&#10;Description automatically generated">
            <a:extLst>
              <a:ext uri="{FF2B5EF4-FFF2-40B4-BE49-F238E27FC236}">
                <a16:creationId xmlns:a16="http://schemas.microsoft.com/office/drawing/2014/main" id="{DE93F77F-7C94-CD2F-60ED-F320343DDA26}"/>
              </a:ext>
            </a:extLst>
          </p:cNvPr>
          <p:cNvPicPr>
            <a:picLocks noChangeAspect="1"/>
          </p:cNvPicPr>
          <p:nvPr/>
        </p:nvPicPr>
        <p:blipFill>
          <a:blip r:embed="rId3"/>
          <a:stretch>
            <a:fillRect/>
          </a:stretch>
        </p:blipFill>
        <p:spPr>
          <a:xfrm>
            <a:off x="2586162" y="1075069"/>
            <a:ext cx="4070626" cy="38608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883925" y="-82550"/>
            <a:ext cx="2240275" cy="91997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Cont..</a:t>
            </a:r>
            <a:endParaRPr sz="3600" dirty="0"/>
          </a:p>
        </p:txBody>
      </p:sp>
      <p:sp>
        <p:nvSpPr>
          <p:cNvPr id="141" name="Google Shape;141;p2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8" name="TextBox 7">
            <a:extLst>
              <a:ext uri="{FF2B5EF4-FFF2-40B4-BE49-F238E27FC236}">
                <a16:creationId xmlns:a16="http://schemas.microsoft.com/office/drawing/2014/main" id="{A0E17B28-58C7-10D5-9E43-142F61E8F3B1}"/>
              </a:ext>
            </a:extLst>
          </p:cNvPr>
          <p:cNvSpPr txBox="1"/>
          <p:nvPr/>
        </p:nvSpPr>
        <p:spPr>
          <a:xfrm>
            <a:off x="883925" y="990600"/>
            <a:ext cx="7313925" cy="3660105"/>
          </a:xfrm>
          <a:prstGeom prst="rect">
            <a:avLst/>
          </a:prstGeom>
          <a:noFill/>
        </p:spPr>
        <p:txBody>
          <a:bodyPr wrap="square" rtlCol="0">
            <a:spAutoFit/>
          </a:bodyPr>
          <a:lstStyle/>
          <a:p>
            <a:pPr algn="just">
              <a:lnSpc>
                <a:spcPct val="150000"/>
              </a:lnSpc>
            </a:pPr>
            <a:r>
              <a:rPr lang="en-IN" sz="1200" dirty="0">
                <a:solidFill>
                  <a:schemeClr val="bg1"/>
                </a:solidFill>
                <a:latin typeface="Times New Roman" panose="02020603050405020304" pitchFamily="18" charset="0"/>
                <a:cs typeface="Times New Roman" panose="02020603050405020304" pitchFamily="18" charset="0"/>
              </a:rPr>
              <a:t>The approach would involve preprocessing food images to a standardized size and normalizing the values. These processed images are then fed into both YOLOv7 and YOLOv8 models, which are state-of-the-art object detection models known for their efficiency and accuracy.</a:t>
            </a:r>
          </a:p>
          <a:p>
            <a:pPr algn="just">
              <a:lnSpc>
                <a:spcPct val="150000"/>
              </a:lnSpc>
            </a:pPr>
            <a:r>
              <a:rPr lang="en-IN" sz="1200" dirty="0">
                <a:solidFill>
                  <a:schemeClr val="bg1"/>
                </a:solidFill>
                <a:latin typeface="Times New Roman" panose="02020603050405020304" pitchFamily="18" charset="0"/>
                <a:cs typeface="Times New Roman" panose="02020603050405020304" pitchFamily="18" charset="0"/>
              </a:rPr>
              <a:t>Both YOLOv7 and YOLOv8 models utilize deep convolutional neural networks to extract features from the food images.</a:t>
            </a:r>
          </a:p>
          <a:p>
            <a:pPr algn="just">
              <a:lnSpc>
                <a:spcPct val="150000"/>
              </a:lnSpc>
            </a:pPr>
            <a:r>
              <a:rPr lang="en-IN" sz="1200" dirty="0">
                <a:solidFill>
                  <a:schemeClr val="bg1"/>
                </a:solidFill>
                <a:latin typeface="Times New Roman" panose="02020603050405020304" pitchFamily="18" charset="0"/>
                <a:cs typeface="Times New Roman" panose="02020603050405020304" pitchFamily="18" charset="0"/>
              </a:rPr>
              <a:t>These features are then used to detect and classify various food items present in the images.</a:t>
            </a:r>
          </a:p>
          <a:p>
            <a:pPr algn="just">
              <a:lnSpc>
                <a:spcPct val="150000"/>
              </a:lnSpc>
            </a:pPr>
            <a:r>
              <a:rPr lang="en-IN" sz="1200" dirty="0">
                <a:solidFill>
                  <a:schemeClr val="bg1"/>
                </a:solidFill>
                <a:latin typeface="Times New Roman" panose="02020603050405020304" pitchFamily="18" charset="0"/>
                <a:cs typeface="Times New Roman" panose="02020603050405020304" pitchFamily="18" charset="0"/>
              </a:rPr>
              <a:t>After obtaining detection results from both YOLOv7 and YOLOv8 models, the decision scores for each detected food item are calculated. </a:t>
            </a:r>
          </a:p>
          <a:p>
            <a:pPr algn="just">
              <a:lnSpc>
                <a:spcPct val="150000"/>
              </a:lnSpc>
            </a:pPr>
            <a:r>
              <a:rPr lang="en-IN" sz="1200" dirty="0">
                <a:solidFill>
                  <a:schemeClr val="bg1"/>
                </a:solidFill>
                <a:latin typeface="Times New Roman" panose="02020603050405020304" pitchFamily="18" charset="0"/>
                <a:cs typeface="Times New Roman" panose="02020603050405020304" pitchFamily="18" charset="0"/>
              </a:rPr>
              <a:t>The decision scores from both YOLOv7 and YOLOv8 models are fused and the fusion process assigns weights to the decision scores based on the confidence scores of each model.</a:t>
            </a:r>
          </a:p>
          <a:p>
            <a:pPr algn="just">
              <a:lnSpc>
                <a:spcPct val="150000"/>
              </a:lnSpc>
            </a:pPr>
            <a:r>
              <a:rPr lang="en-IN" sz="1200" dirty="0">
                <a:solidFill>
                  <a:schemeClr val="bg1"/>
                </a:solidFill>
                <a:latin typeface="Times New Roman" panose="02020603050405020304" pitchFamily="18" charset="0"/>
                <a:cs typeface="Times New Roman" panose="02020603050405020304" pitchFamily="18" charset="0"/>
              </a:rPr>
              <a:t>The weighted decision scores from YOLOv7 and YOLOv8 models, along with the weights generated by the fusion function, are combined to obtain the final ensemble value.</a:t>
            </a:r>
          </a:p>
          <a:p>
            <a:pPr algn="just">
              <a:lnSpc>
                <a:spcPct val="150000"/>
              </a:lnSpc>
            </a:pPr>
            <a:r>
              <a:rPr lang="en-IN" sz="1200" dirty="0">
                <a:solidFill>
                  <a:schemeClr val="bg1"/>
                </a:solidFill>
                <a:latin typeface="Times New Roman" panose="02020603050405020304" pitchFamily="18" charset="0"/>
                <a:cs typeface="Times New Roman" panose="02020603050405020304" pitchFamily="18" charset="0"/>
              </a:rPr>
              <a:t>This ensemble value serves as the basis for determining the presence and category of food items in the input image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25"/>
          <p:cNvSpPr txBox="1">
            <a:spLocks noGrp="1"/>
          </p:cNvSpPr>
          <p:nvPr>
            <p:ph type="title" idx="4294967295"/>
          </p:nvPr>
        </p:nvSpPr>
        <p:spPr>
          <a:xfrm>
            <a:off x="2278159" y="354862"/>
            <a:ext cx="4492431" cy="73582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solidFill>
                  <a:schemeClr val="accent6"/>
                </a:solidFill>
              </a:rPr>
              <a:t>W</a:t>
            </a:r>
            <a:r>
              <a:rPr lang="en" sz="4400" dirty="0"/>
              <a:t>ork </a:t>
            </a:r>
            <a:r>
              <a:rPr lang="en" sz="4400" dirty="0">
                <a:solidFill>
                  <a:schemeClr val="accent6"/>
                </a:solidFill>
              </a:rPr>
              <a:t>C</a:t>
            </a:r>
            <a:r>
              <a:rPr lang="en" sz="4400" dirty="0"/>
              <a:t>arried </a:t>
            </a:r>
            <a:r>
              <a:rPr lang="en" sz="4400" dirty="0">
                <a:solidFill>
                  <a:schemeClr val="accent6"/>
                </a:solidFill>
              </a:rPr>
              <a:t>O</a:t>
            </a:r>
            <a:r>
              <a:rPr lang="en" sz="4400" dirty="0"/>
              <a:t>ut</a:t>
            </a:r>
            <a:endParaRPr sz="4400" dirty="0"/>
          </a:p>
        </p:txBody>
      </p:sp>
      <p:sp>
        <p:nvSpPr>
          <p:cNvPr id="149" name="Google Shape;149;p2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1"/>
                </a:solidFill>
              </a:rPr>
              <a:t>8</a:t>
            </a:fld>
            <a:endParaRPr>
              <a:solidFill>
                <a:schemeClr val="accent1"/>
              </a:solidFill>
            </a:endParaRPr>
          </a:p>
        </p:txBody>
      </p:sp>
      <p:sp>
        <p:nvSpPr>
          <p:cNvPr id="3" name="TextBox 2">
            <a:extLst>
              <a:ext uri="{FF2B5EF4-FFF2-40B4-BE49-F238E27FC236}">
                <a16:creationId xmlns:a16="http://schemas.microsoft.com/office/drawing/2014/main" id="{E974D671-1A9F-48E1-0A1E-A338F2A2F3ED}"/>
              </a:ext>
            </a:extLst>
          </p:cNvPr>
          <p:cNvSpPr txBox="1"/>
          <p:nvPr/>
        </p:nvSpPr>
        <p:spPr>
          <a:xfrm>
            <a:off x="1111249" y="1226566"/>
            <a:ext cx="6826250" cy="3000821"/>
          </a:xfrm>
          <a:prstGeom prst="rect">
            <a:avLst/>
          </a:prstGeom>
          <a:noFill/>
        </p:spPr>
        <p:txBody>
          <a:bodyPr wrap="square" rtlCol="0">
            <a:spAutoFit/>
          </a:bodyPr>
          <a:lstStyle/>
          <a:p>
            <a:pPr algn="just">
              <a:lnSpc>
                <a:spcPct val="150000"/>
              </a:lnSpc>
            </a:pPr>
            <a:r>
              <a:rPr lang="en-IN" b="1" dirty="0">
                <a:solidFill>
                  <a:schemeClr val="bg1"/>
                </a:solidFill>
                <a:latin typeface="Times New Roman" panose="02020603050405020304" pitchFamily="18" charset="0"/>
                <a:cs typeface="Times New Roman" panose="02020603050405020304" pitchFamily="18" charset="0"/>
              </a:rPr>
              <a:t>Trained Two Models: </a:t>
            </a:r>
            <a:r>
              <a:rPr lang="en-IN" dirty="0">
                <a:solidFill>
                  <a:schemeClr val="bg1"/>
                </a:solidFill>
                <a:latin typeface="Times New Roman" panose="02020603050405020304" pitchFamily="18" charset="0"/>
                <a:cs typeface="Times New Roman" panose="02020603050405020304" pitchFamily="18" charset="0"/>
              </a:rPr>
              <a:t>We trained two deep  learning models- YOLOv7 and YOLOv8. The training was done on a labelled dataset </a:t>
            </a:r>
            <a:r>
              <a:rPr lang="en-IN" dirty="0" smtClean="0">
                <a:solidFill>
                  <a:schemeClr val="bg1"/>
                </a:solidFill>
                <a:latin typeface="Times New Roman" panose="02020603050405020304" pitchFamily="18" charset="0"/>
                <a:cs typeface="Times New Roman" panose="02020603050405020304" pitchFamily="18" charset="0"/>
              </a:rPr>
              <a:t>(6800) of </a:t>
            </a:r>
            <a:r>
              <a:rPr lang="en-IN" dirty="0">
                <a:solidFill>
                  <a:schemeClr val="bg1"/>
                </a:solidFill>
                <a:latin typeface="Times New Roman" panose="02020603050405020304" pitchFamily="18" charset="0"/>
                <a:cs typeface="Times New Roman" panose="02020603050405020304" pitchFamily="18" charset="0"/>
              </a:rPr>
              <a:t>food </a:t>
            </a:r>
            <a:r>
              <a:rPr lang="en-IN" dirty="0" smtClean="0">
                <a:solidFill>
                  <a:schemeClr val="bg1"/>
                </a:solidFill>
                <a:latin typeface="Times New Roman" panose="02020603050405020304" pitchFamily="18" charset="0"/>
                <a:cs typeface="Times New Roman" panose="02020603050405020304" pitchFamily="18" charset="0"/>
              </a:rPr>
              <a:t>images.</a:t>
            </a: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en-IN" b="1" dirty="0">
                <a:solidFill>
                  <a:schemeClr val="bg1"/>
                </a:solidFill>
                <a:latin typeface="Times New Roman" panose="02020603050405020304" pitchFamily="18" charset="0"/>
                <a:cs typeface="Times New Roman" panose="02020603050405020304" pitchFamily="18" charset="0"/>
              </a:rPr>
              <a:t>Tested the Models: </a:t>
            </a:r>
            <a:r>
              <a:rPr lang="en-IN" dirty="0">
                <a:solidFill>
                  <a:schemeClr val="bg1"/>
                </a:solidFill>
                <a:latin typeface="Times New Roman" panose="02020603050405020304" pitchFamily="18" charset="0"/>
                <a:cs typeface="Times New Roman" panose="02020603050405020304" pitchFamily="18" charset="0"/>
              </a:rPr>
              <a:t>Once the model were trained, we tested them using a separate test dataset  to measure their </a:t>
            </a:r>
            <a:r>
              <a:rPr lang="en-IN" dirty="0" smtClean="0">
                <a:solidFill>
                  <a:schemeClr val="bg1"/>
                </a:solidFill>
                <a:latin typeface="Times New Roman" panose="02020603050405020304" pitchFamily="18" charset="0"/>
                <a:cs typeface="Times New Roman" panose="02020603050405020304" pitchFamily="18" charset="0"/>
              </a:rPr>
              <a:t>accuracy(1000). </a:t>
            </a:r>
            <a:r>
              <a:rPr lang="en-IN" dirty="0">
                <a:solidFill>
                  <a:schemeClr val="bg1"/>
                </a:solidFill>
                <a:latin typeface="Times New Roman" panose="02020603050405020304" pitchFamily="18" charset="0"/>
                <a:cs typeface="Times New Roman" panose="02020603050405020304" pitchFamily="18" charset="0"/>
              </a:rPr>
              <a:t>The team selected the best performing model based on the accuracy(confusion) </a:t>
            </a:r>
            <a:r>
              <a:rPr lang="en-IN" dirty="0" smtClean="0">
                <a:solidFill>
                  <a:schemeClr val="bg1"/>
                </a:solidFill>
                <a:latin typeface="Times New Roman" panose="02020603050405020304" pitchFamily="18" charset="0"/>
                <a:cs typeface="Times New Roman" panose="02020603050405020304" pitchFamily="18" charset="0"/>
              </a:rPr>
              <a:t>metrics.</a:t>
            </a:r>
            <a:endParaRPr lang="en-IN"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en-IN" b="1" dirty="0" smtClean="0">
                <a:solidFill>
                  <a:schemeClr val="bg1"/>
                </a:solidFill>
                <a:latin typeface="Times New Roman" panose="02020603050405020304" pitchFamily="18" charset="0"/>
                <a:cs typeface="Times New Roman" panose="02020603050405020304" pitchFamily="18" charset="0"/>
              </a:rPr>
              <a:t>Function Implementation</a:t>
            </a:r>
            <a:r>
              <a:rPr lang="en-IN" b="1" dirty="0">
                <a:solidFill>
                  <a:schemeClr val="bg1"/>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After selecting the best-performing model, the team implemented a function that takes an input image and returns the nutritional value of the food based on model prediction. The function uses the best-performing model selected in the previous step using ensemble approach.</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736600" y="587385"/>
            <a:ext cx="1535425" cy="64717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Cont..</a:t>
            </a:r>
            <a:endParaRPr dirty="0"/>
          </a:p>
        </p:txBody>
      </p:sp>
      <p:sp>
        <p:nvSpPr>
          <p:cNvPr id="161" name="Google Shape;161;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TextBox 1">
            <a:extLst>
              <a:ext uri="{FF2B5EF4-FFF2-40B4-BE49-F238E27FC236}">
                <a16:creationId xmlns:a16="http://schemas.microsoft.com/office/drawing/2014/main" id="{99FEFB71-2665-A593-0A36-B3D198BB38D1}"/>
              </a:ext>
            </a:extLst>
          </p:cNvPr>
          <p:cNvSpPr txBox="1"/>
          <p:nvPr/>
        </p:nvSpPr>
        <p:spPr>
          <a:xfrm>
            <a:off x="679450" y="1474529"/>
            <a:ext cx="7594600" cy="2893100"/>
          </a:xfrm>
          <a:prstGeom prst="rect">
            <a:avLst/>
          </a:prstGeom>
          <a:noFill/>
        </p:spPr>
        <p:txBody>
          <a:bodyPr wrap="square" rtlCol="0">
            <a:spAutoFit/>
          </a:bodyPr>
          <a:lstStyle/>
          <a:p>
            <a:pPr algn="just">
              <a:lnSpc>
                <a:spcPct val="150000"/>
              </a:lnSpc>
            </a:pPr>
            <a:r>
              <a:rPr lang="en-IN" b="1" dirty="0">
                <a:solidFill>
                  <a:schemeClr val="bg1"/>
                </a:solidFill>
                <a:latin typeface="Times New Roman" panose="02020603050405020304" pitchFamily="18" charset="0"/>
                <a:cs typeface="Times New Roman" panose="02020603050405020304" pitchFamily="18" charset="0"/>
              </a:rPr>
              <a:t>Testing the Function: </a:t>
            </a:r>
            <a:r>
              <a:rPr lang="en-IN" dirty="0">
                <a:solidFill>
                  <a:schemeClr val="bg1"/>
                </a:solidFill>
                <a:latin typeface="Times New Roman" panose="02020603050405020304" pitchFamily="18" charset="0"/>
                <a:cs typeface="Times New Roman" panose="02020603050405020304" pitchFamily="18" charset="0"/>
              </a:rPr>
              <a:t>To test the functions accuracy, we used a test dataset consisting of food images. For each test set, we acquired a confusion matrix and used ROC curves to predict accuracy.</a:t>
            </a:r>
          </a:p>
          <a:p>
            <a:pPr algn="just">
              <a:lnSpc>
                <a:spcPct val="150000"/>
              </a:lnSpc>
            </a:pPr>
            <a:r>
              <a:rPr lang="en-IN" b="1" dirty="0">
                <a:solidFill>
                  <a:schemeClr val="bg1"/>
                </a:solidFill>
                <a:latin typeface="Times New Roman" panose="02020603050405020304" pitchFamily="18" charset="0"/>
                <a:cs typeface="Times New Roman" panose="02020603050405020304" pitchFamily="18" charset="0"/>
              </a:rPr>
              <a:t>Comparison with single model confusion matrix: </a:t>
            </a:r>
            <a:r>
              <a:rPr lang="en-IN" dirty="0">
                <a:solidFill>
                  <a:schemeClr val="bg1"/>
                </a:solidFill>
                <a:latin typeface="Times New Roman" panose="02020603050405020304" pitchFamily="18" charset="0"/>
                <a:cs typeface="Times New Roman" panose="02020603050405020304" pitchFamily="18" charset="0"/>
              </a:rPr>
              <a:t>We compared the confusion matrices obtained from the function implementation with the confusion matrices obtained from the individual models and checked how well our function predicted.</a:t>
            </a:r>
          </a:p>
          <a:p>
            <a:pPr algn="just">
              <a:lnSpc>
                <a:spcPct val="150000"/>
              </a:lnSpc>
            </a:pPr>
            <a:r>
              <a:rPr lang="en-IN" b="1" dirty="0">
                <a:solidFill>
                  <a:schemeClr val="bg1"/>
                </a:solidFill>
                <a:latin typeface="Times New Roman" panose="02020603050405020304" pitchFamily="18" charset="0"/>
                <a:cs typeface="Times New Roman" panose="02020603050405020304" pitchFamily="18" charset="0"/>
              </a:rPr>
              <a:t>Implementation as a mobile application: </a:t>
            </a:r>
            <a:r>
              <a:rPr lang="en-IN" dirty="0">
                <a:solidFill>
                  <a:schemeClr val="bg1"/>
                </a:solidFill>
                <a:latin typeface="Times New Roman" panose="02020603050405020304" pitchFamily="18" charset="0"/>
                <a:cs typeface="Times New Roman" panose="02020603050405020304" pitchFamily="18" charset="0"/>
              </a:rPr>
              <a:t>Finally, we implemented the function as a mobile application using Flutter, a popular framework of Dart. The mobile application allows users to upload food images and receive name and the nutritional value of that food.</a:t>
            </a:r>
          </a:p>
          <a:p>
            <a:endParaRPr lang="en-IN"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1202</Words>
  <Application>Microsoft Office PowerPoint</Application>
  <PresentationFormat>On-screen Show (16:9)</PresentationFormat>
  <Paragraphs>91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Montserrat Light</vt:lpstr>
      <vt:lpstr>Montserrat</vt:lpstr>
      <vt:lpstr>DM Serif Display</vt:lpstr>
      <vt:lpstr>Calibri</vt:lpstr>
      <vt:lpstr>Times New Roman</vt:lpstr>
      <vt:lpstr>Arial</vt:lpstr>
      <vt:lpstr>Mutius template</vt:lpstr>
      <vt:lpstr>Wellwise: Advanced Nutrition Monitoring system</vt:lpstr>
      <vt:lpstr>Table of Contents</vt:lpstr>
      <vt:lpstr>Introduction</vt:lpstr>
      <vt:lpstr>Problem Statement</vt:lpstr>
      <vt:lpstr>Objective</vt:lpstr>
      <vt:lpstr>Methodology</vt:lpstr>
      <vt:lpstr>Cont..</vt:lpstr>
      <vt:lpstr>Work Carried Out</vt:lpstr>
      <vt:lpstr>Cont..</vt:lpstr>
      <vt:lpstr>Workflow</vt:lpstr>
      <vt:lpstr>Outcomes </vt:lpstr>
      <vt:lpstr>PowerPoint Presentation</vt:lpstr>
      <vt:lpstr>PowerPoint Presentation</vt:lpstr>
      <vt:lpstr>PowerPoint Presentation</vt:lpstr>
      <vt:lpstr>PowerPoint Presentation</vt:lpstr>
      <vt:lpstr>PowerPoint Presentation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Krishnaraj</dc:creator>
  <cp:lastModifiedBy>Krishnaraj</cp:lastModifiedBy>
  <cp:revision>50</cp:revision>
  <dcterms:modified xsi:type="dcterms:W3CDTF">2024-04-06T04:05:36Z</dcterms:modified>
</cp:coreProperties>
</file>